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80" r:id="rId21"/>
    <p:sldId id="275" r:id="rId22"/>
    <p:sldId id="276" r:id="rId23"/>
    <p:sldId id="277" r:id="rId24"/>
    <p:sldId id="278" r:id="rId25"/>
    <p:sldId id="279" r:id="rId26"/>
  </p:sldIdLst>
  <p:sldSz cx="18288000" cy="10287000"/>
  <p:notesSz cx="6858000" cy="9144000"/>
  <p:embeddedFontLst>
    <p:embeddedFont>
      <p:font typeface="Poppins Bold" panose="020B0604020202020204" charset="0"/>
      <p:regular r:id="rId27"/>
    </p:embeddedFont>
    <p:embeddedFont>
      <p:font typeface="Calibri" panose="020F0502020204030204" pitchFamily="34" charset="0"/>
      <p:regular r:id="rId28"/>
      <p:bold r:id="rId29"/>
      <p:italic r:id="rId30"/>
      <p:boldItalic r:id="rId31"/>
    </p:embeddedFont>
    <p:embeddedFont>
      <p:font typeface="Poppins Light Bold" panose="020B0604020202020204" charset="0"/>
      <p:regular r:id="rId32"/>
    </p:embeddedFont>
    <p:embeddedFont>
      <p:font typeface="Poppins Light" panose="020B0604020202020204" charset="0"/>
      <p:regular r:id="rId33"/>
    </p:embeddedFont>
    <p:embeddedFont>
      <p:font typeface="Poppins Medium Bold" panose="020B0604020202020204" charset="0"/>
      <p:regular r:id="rId34"/>
    </p:embeddedFont>
    <p:embeddedFont>
      <p:font typeface="Poppins Medium"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3" d="100"/>
          <a:sy n="73" d="100"/>
        </p:scale>
        <p:origin x="59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1.svg>
</file>

<file path=ppt/media/image12.png>
</file>

<file path=ppt/media/image13.svg>
</file>

<file path=ppt/media/image15.svg>
</file>

<file path=ppt/media/image2.pn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9.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9.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9.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716182" y="9836474"/>
            <a:ext cx="16855636" cy="450526"/>
            <a:chOff x="0" y="0"/>
            <a:chExt cx="5701783" cy="152400"/>
          </a:xfrm>
        </p:grpSpPr>
        <p:sp>
          <p:nvSpPr>
            <p:cNvPr id="3" name="Freeform 3"/>
            <p:cNvSpPr/>
            <p:nvPr/>
          </p:nvSpPr>
          <p:spPr>
            <a:xfrm>
              <a:off x="0" y="0"/>
              <a:ext cx="5701783" cy="152400"/>
            </a:xfrm>
            <a:custGeom>
              <a:avLst/>
              <a:gdLst/>
              <a:ahLst/>
              <a:cxnLst/>
              <a:rect l="l" t="t" r="r" b="b"/>
              <a:pathLst>
                <a:path w="5701783" h="152400">
                  <a:moveTo>
                    <a:pt x="0" y="0"/>
                  </a:moveTo>
                  <a:lnTo>
                    <a:pt x="5701783" y="0"/>
                  </a:lnTo>
                  <a:lnTo>
                    <a:pt x="5701783" y="152400"/>
                  </a:lnTo>
                  <a:lnTo>
                    <a:pt x="0" y="152400"/>
                  </a:lnTo>
                  <a:close/>
                </a:path>
              </a:pathLst>
            </a:custGeom>
            <a:solidFill>
              <a:srgbClr val="00C49A"/>
            </a:solidFill>
          </p:spPr>
        </p:sp>
      </p:grpSp>
      <p:sp>
        <p:nvSpPr>
          <p:cNvPr id="4" name="AutoShape 4"/>
          <p:cNvSpPr/>
          <p:nvPr/>
        </p:nvSpPr>
        <p:spPr>
          <a:xfrm rot="-5400000">
            <a:off x="12811075" y="1071454"/>
            <a:ext cx="2161958" cy="0"/>
          </a:xfrm>
          <a:prstGeom prst="line">
            <a:avLst/>
          </a:prstGeom>
          <a:ln w="19050" cap="rnd">
            <a:solidFill>
              <a:srgbClr val="00C49A"/>
            </a:solidFill>
            <a:prstDash val="solid"/>
            <a:headEnd type="none" w="sm" len="sm"/>
            <a:tailEnd type="none" w="sm" len="sm"/>
          </a:ln>
        </p:spPr>
      </p:sp>
      <p:sp>
        <p:nvSpPr>
          <p:cNvPr id="5" name="TextBox 5"/>
          <p:cNvSpPr txBox="1"/>
          <p:nvPr/>
        </p:nvSpPr>
        <p:spPr>
          <a:xfrm>
            <a:off x="14173200" y="1069668"/>
            <a:ext cx="3398617" cy="1308050"/>
          </a:xfrm>
          <a:prstGeom prst="rect">
            <a:avLst/>
          </a:prstGeom>
        </p:spPr>
        <p:txBody>
          <a:bodyPr wrap="square" lIns="0" tIns="0" rIns="0" bIns="0" rtlCol="0" anchor="t">
            <a:spAutoFit/>
          </a:bodyPr>
          <a:lstStyle/>
          <a:p>
            <a:pPr algn="r">
              <a:lnSpc>
                <a:spcPts val="3359"/>
              </a:lnSpc>
            </a:pPr>
            <a:r>
              <a:rPr lang="en-US" sz="2400" dirty="0" err="1">
                <a:solidFill>
                  <a:srgbClr val="333333"/>
                </a:solidFill>
                <a:latin typeface="Poppins Light"/>
              </a:rPr>
              <a:t>Shivanshu</a:t>
            </a:r>
            <a:r>
              <a:rPr lang="en-US" sz="2400" dirty="0">
                <a:solidFill>
                  <a:srgbClr val="333333"/>
                </a:solidFill>
                <a:latin typeface="Poppins Light"/>
              </a:rPr>
              <a:t> Singh</a:t>
            </a:r>
          </a:p>
          <a:p>
            <a:pPr algn="r">
              <a:lnSpc>
                <a:spcPts val="3359"/>
              </a:lnSpc>
            </a:pPr>
            <a:r>
              <a:rPr lang="en-US" sz="2400" dirty="0" smtClean="0">
                <a:solidFill>
                  <a:srgbClr val="333333"/>
                </a:solidFill>
                <a:latin typeface="Poppins Light"/>
              </a:rPr>
              <a:t>Ayush Tah</a:t>
            </a:r>
            <a:endParaRPr lang="en-US" sz="2400" dirty="0">
              <a:solidFill>
                <a:srgbClr val="333333"/>
              </a:solidFill>
              <a:latin typeface="Poppins Light"/>
            </a:endParaRPr>
          </a:p>
          <a:p>
            <a:pPr algn="r">
              <a:lnSpc>
                <a:spcPts val="3359"/>
              </a:lnSpc>
            </a:pPr>
            <a:endParaRPr lang="en-US" sz="2400" dirty="0">
              <a:solidFill>
                <a:srgbClr val="333333"/>
              </a:solidFill>
              <a:latin typeface="Poppins Light"/>
            </a:endParaRPr>
          </a:p>
        </p:txBody>
      </p:sp>
      <p:sp>
        <p:nvSpPr>
          <p:cNvPr id="6" name="AutoShape 6"/>
          <p:cNvSpPr/>
          <p:nvPr/>
        </p:nvSpPr>
        <p:spPr>
          <a:xfrm>
            <a:off x="716182" y="2176246"/>
            <a:ext cx="16855636" cy="0"/>
          </a:xfrm>
          <a:prstGeom prst="line">
            <a:avLst/>
          </a:prstGeom>
          <a:ln w="19050" cap="rnd">
            <a:solidFill>
              <a:srgbClr val="00C49A"/>
            </a:solidFill>
            <a:prstDash val="solid"/>
            <a:headEnd type="none" w="sm" len="sm"/>
            <a:tailEnd type="none" w="sm" len="sm"/>
          </a:ln>
        </p:spPr>
      </p:sp>
      <p:pic>
        <p:nvPicPr>
          <p:cNvPr id="9" name="Picture 9"/>
          <p:cNvPicPr>
            <a:picLocks noChangeAspect="1"/>
          </p:cNvPicPr>
          <p:nvPr/>
        </p:nvPicPr>
        <p:blipFill>
          <a:blip r:embed="rId2"/>
          <a:srcRect/>
          <a:stretch>
            <a:fillRect/>
          </a:stretch>
        </p:blipFill>
        <p:spPr>
          <a:xfrm>
            <a:off x="16385606" y="8688103"/>
            <a:ext cx="1140394" cy="1140394"/>
          </a:xfrm>
          <a:prstGeom prst="rect">
            <a:avLst/>
          </a:prstGeom>
        </p:spPr>
      </p:pic>
      <p:sp>
        <p:nvSpPr>
          <p:cNvPr id="10" name="TextBox 10"/>
          <p:cNvSpPr txBox="1"/>
          <p:nvPr/>
        </p:nvSpPr>
        <p:spPr>
          <a:xfrm>
            <a:off x="1028700" y="3894471"/>
            <a:ext cx="13327067" cy="4257576"/>
          </a:xfrm>
          <a:prstGeom prst="rect">
            <a:avLst/>
          </a:prstGeom>
        </p:spPr>
        <p:txBody>
          <a:bodyPr lIns="0" tIns="0" rIns="0" bIns="0" rtlCol="0" anchor="t">
            <a:spAutoFit/>
          </a:bodyPr>
          <a:lstStyle/>
          <a:p>
            <a:pPr>
              <a:lnSpc>
                <a:spcPts val="8280"/>
              </a:lnSpc>
            </a:pPr>
            <a:r>
              <a:rPr lang="en-US" sz="6900" spc="213" dirty="0">
                <a:solidFill>
                  <a:srgbClr val="333333"/>
                </a:solidFill>
                <a:latin typeface="Poppins Bold"/>
              </a:rPr>
              <a:t>Storage and </a:t>
            </a:r>
            <a:r>
              <a:rPr lang="en-US" sz="6900" spc="213" dirty="0" err="1">
                <a:solidFill>
                  <a:srgbClr val="333333"/>
                </a:solidFill>
                <a:latin typeface="Poppins Bold"/>
              </a:rPr>
              <a:t>Organisation</a:t>
            </a:r>
            <a:r>
              <a:rPr lang="en-US" sz="6900" spc="213" dirty="0">
                <a:solidFill>
                  <a:srgbClr val="333333"/>
                </a:solidFill>
                <a:latin typeface="Poppins Bold"/>
              </a:rPr>
              <a:t> of Geospatial Data on a </a:t>
            </a:r>
            <a:r>
              <a:rPr lang="en-US" sz="6900" spc="213" dirty="0">
                <a:solidFill>
                  <a:srgbClr val="333333"/>
                </a:solidFill>
                <a:latin typeface="Poppins Bold"/>
              </a:rPr>
              <a:t>distributed </a:t>
            </a:r>
            <a:r>
              <a:rPr lang="en-US" sz="6900" spc="213" dirty="0" err="1">
                <a:solidFill>
                  <a:srgbClr val="333333"/>
                </a:solidFill>
                <a:latin typeface="Poppins Bold"/>
              </a:rPr>
              <a:t>Blockchain</a:t>
            </a:r>
            <a:r>
              <a:rPr lang="en-US" sz="6900" spc="213" dirty="0">
                <a:solidFill>
                  <a:srgbClr val="333333"/>
                </a:solidFill>
                <a:latin typeface="Poppins Bold"/>
              </a:rPr>
              <a:t> using IPFS</a:t>
            </a:r>
          </a:p>
        </p:txBody>
      </p:sp>
      <p:sp>
        <p:nvSpPr>
          <p:cNvPr id="11" name="TextBox 11"/>
          <p:cNvSpPr txBox="1"/>
          <p:nvPr/>
        </p:nvSpPr>
        <p:spPr>
          <a:xfrm>
            <a:off x="1028700" y="402916"/>
            <a:ext cx="3996127" cy="436017"/>
          </a:xfrm>
          <a:prstGeom prst="rect">
            <a:avLst/>
          </a:prstGeom>
        </p:spPr>
        <p:txBody>
          <a:bodyPr lIns="0" tIns="0" rIns="0" bIns="0" rtlCol="0" anchor="t">
            <a:spAutoFit/>
          </a:bodyPr>
          <a:lstStyle/>
          <a:p>
            <a:pPr>
              <a:lnSpc>
                <a:spcPts val="3359"/>
              </a:lnSpc>
            </a:pPr>
            <a:r>
              <a:rPr lang="en-US" sz="2400" dirty="0">
                <a:solidFill>
                  <a:srgbClr val="333333"/>
                </a:solidFill>
                <a:latin typeface="Poppins Medium"/>
              </a:rPr>
              <a:t>Wednesday, </a:t>
            </a:r>
            <a:r>
              <a:rPr lang="en-US" sz="2400" dirty="0" smtClean="0">
                <a:solidFill>
                  <a:srgbClr val="333333"/>
                </a:solidFill>
                <a:latin typeface="Poppins Medium"/>
              </a:rPr>
              <a:t>24th </a:t>
            </a:r>
            <a:r>
              <a:rPr lang="en-US" sz="2400" dirty="0">
                <a:solidFill>
                  <a:srgbClr val="333333"/>
                </a:solidFill>
                <a:latin typeface="Poppins Medium"/>
              </a:rPr>
              <a:t>May</a:t>
            </a:r>
          </a:p>
        </p:txBody>
      </p:sp>
      <p:sp>
        <p:nvSpPr>
          <p:cNvPr id="13" name="TextBox 13"/>
          <p:cNvSpPr txBox="1"/>
          <p:nvPr/>
        </p:nvSpPr>
        <p:spPr>
          <a:xfrm>
            <a:off x="14867661" y="402916"/>
            <a:ext cx="2704157" cy="436017"/>
          </a:xfrm>
          <a:prstGeom prst="rect">
            <a:avLst/>
          </a:prstGeom>
        </p:spPr>
        <p:txBody>
          <a:bodyPr wrap="square" lIns="0" tIns="0" rIns="0" bIns="0" rtlCol="0" anchor="t">
            <a:spAutoFit/>
          </a:bodyPr>
          <a:lstStyle/>
          <a:p>
            <a:pPr algn="r">
              <a:lnSpc>
                <a:spcPts val="3359"/>
              </a:lnSpc>
            </a:pPr>
            <a:r>
              <a:rPr lang="en-US" sz="2400" dirty="0">
                <a:solidFill>
                  <a:srgbClr val="333333"/>
                </a:solidFill>
                <a:latin typeface="Poppins Medium"/>
              </a:rPr>
              <a:t>PRESENTED BY</a:t>
            </a:r>
          </a:p>
        </p:txBody>
      </p:sp>
      <p:sp>
        <p:nvSpPr>
          <p:cNvPr id="16" name="TextBox 15"/>
          <p:cNvSpPr txBox="1"/>
          <p:nvPr/>
        </p:nvSpPr>
        <p:spPr>
          <a:xfrm>
            <a:off x="914400" y="1037460"/>
            <a:ext cx="7962900" cy="1015663"/>
          </a:xfrm>
          <a:prstGeom prst="rect">
            <a:avLst/>
          </a:prstGeom>
          <a:noFill/>
        </p:spPr>
        <p:txBody>
          <a:bodyPr wrap="square" rtlCol="0">
            <a:spAutoFit/>
          </a:bodyPr>
          <a:lstStyle/>
          <a:p>
            <a:r>
              <a:rPr lang="en-IN" sz="6000" dirty="0" smtClean="0">
                <a:latin typeface="Poppins Bold" panose="020B0604020202020204" charset="0"/>
                <a:cs typeface="Poppins Bold" panose="020B0604020202020204" charset="0"/>
              </a:rPr>
              <a:t>Final Year Project</a:t>
            </a:r>
            <a:endParaRPr lang="en-IN" sz="6000" dirty="0">
              <a:latin typeface="Poppins Bold" panose="020B0604020202020204" charset="0"/>
              <a:cs typeface="Poppins Bold"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3242930" y="5604369"/>
            <a:ext cx="5762486" cy="527005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rot="-380387">
            <a:off x="15454131" y="633626"/>
            <a:ext cx="3610338" cy="5309320"/>
          </a:xfrm>
          <a:prstGeom prst="rect">
            <a:avLst/>
          </a:prstGeom>
        </p:spPr>
      </p:pic>
      <p:grpSp>
        <p:nvGrpSpPr>
          <p:cNvPr id="4" name="Group 4"/>
          <p:cNvGrpSpPr/>
          <p:nvPr/>
        </p:nvGrpSpPr>
        <p:grpSpPr>
          <a:xfrm>
            <a:off x="0" y="0"/>
            <a:ext cx="18288000" cy="450526"/>
            <a:chOff x="0" y="0"/>
            <a:chExt cx="6186311" cy="152400"/>
          </a:xfrm>
        </p:grpSpPr>
        <p:sp>
          <p:nvSpPr>
            <p:cNvPr id="5" name="Freeform 5"/>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6" name="Picture 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rcRect/>
          <a:stretch>
            <a:fillRect/>
          </a:stretch>
        </p:blipFill>
        <p:spPr>
          <a:xfrm rot="-1072933">
            <a:off x="13608044" y="2873381"/>
            <a:ext cx="1789198" cy="2659618"/>
          </a:xfrm>
          <a:prstGeom prst="rect">
            <a:avLst/>
          </a:prstGeom>
        </p:spPr>
      </p:pic>
      <p:sp>
        <p:nvSpPr>
          <p:cNvPr id="7" name="TextBox 7"/>
          <p:cNvSpPr txBox="1"/>
          <p:nvPr/>
        </p:nvSpPr>
        <p:spPr>
          <a:xfrm>
            <a:off x="1393076" y="2683059"/>
            <a:ext cx="11285536" cy="6299802"/>
          </a:xfrm>
          <a:prstGeom prst="rect">
            <a:avLst/>
          </a:prstGeom>
        </p:spPr>
        <p:txBody>
          <a:bodyPr lIns="0" tIns="0" rIns="0" bIns="0" rtlCol="0" anchor="t">
            <a:spAutoFit/>
          </a:bodyPr>
          <a:lstStyle/>
          <a:p>
            <a:pPr algn="just">
              <a:lnSpc>
                <a:spcPts val="4499"/>
              </a:lnSpc>
            </a:pPr>
            <a:r>
              <a:rPr lang="en-US" sz="2499" dirty="0">
                <a:solidFill>
                  <a:srgbClr val="333333"/>
                </a:solidFill>
                <a:latin typeface="Poppins Light"/>
              </a:rPr>
              <a:t>The motivation behind this study was a problem statement presented by the Indian Space Research Organization (ISRO) on the Smart India Hackathon (SIH) platform. The statement highlighted the critical need for secure and scalable storage of geospatial data, which is constantly growing. The ISRO stressed the potential of </a:t>
            </a:r>
            <a:r>
              <a:rPr lang="en-US" sz="2499" dirty="0" err="1">
                <a:solidFill>
                  <a:srgbClr val="333333"/>
                </a:solidFill>
                <a:latin typeface="Poppins Light"/>
              </a:rPr>
              <a:t>blockchain</a:t>
            </a:r>
            <a:r>
              <a:rPr lang="en-US" sz="2499" dirty="0">
                <a:solidFill>
                  <a:srgbClr val="333333"/>
                </a:solidFill>
                <a:latin typeface="Poppins Light"/>
              </a:rPr>
              <a:t>-based technologies to provide strong byzantine fault tolerance and distributed data storage and access. However, a significant challenge is the lack of mature options for storing and organizing large geospatial datasets on a distributed </a:t>
            </a:r>
            <a:r>
              <a:rPr lang="en-US" sz="2499" dirty="0" err="1">
                <a:solidFill>
                  <a:srgbClr val="333333"/>
                </a:solidFill>
                <a:latin typeface="Poppins Light"/>
              </a:rPr>
              <a:t>blockchain</a:t>
            </a:r>
            <a:r>
              <a:rPr lang="en-US" sz="2499" dirty="0">
                <a:solidFill>
                  <a:srgbClr val="333333"/>
                </a:solidFill>
                <a:latin typeface="Poppins Light"/>
              </a:rPr>
              <a:t>. The novelty and complexity of this subject provided a compelling incentive for our research team to investigate this area, with the primary goal of acquiring new knowledge and skills.</a:t>
            </a:r>
          </a:p>
        </p:txBody>
      </p:sp>
      <p:sp>
        <p:nvSpPr>
          <p:cNvPr id="8" name="TextBox 8"/>
          <p:cNvSpPr txBox="1"/>
          <p:nvPr/>
        </p:nvSpPr>
        <p:spPr>
          <a:xfrm>
            <a:off x="1393076" y="1854311"/>
            <a:ext cx="4002398"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Motivation</a:t>
            </a:r>
          </a:p>
        </p:txBody>
      </p:sp>
      <p:sp>
        <p:nvSpPr>
          <p:cNvPr id="9" name="TextBox 9"/>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10</a:t>
            </a:r>
          </a:p>
        </p:txBody>
      </p:sp>
      <p:sp>
        <p:nvSpPr>
          <p:cNvPr id="10" name="TextBox 10"/>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Background &amp; Motivation</a:t>
            </a:r>
          </a:p>
        </p:txBody>
      </p:sp>
      <p:sp>
        <p:nvSpPr>
          <p:cNvPr id="11" name="TextBox 11"/>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393076" y="1838325"/>
            <a:ext cx="15525070" cy="6347892"/>
          </a:xfrm>
          <a:prstGeom prst="rect">
            <a:avLst/>
          </a:prstGeom>
        </p:spPr>
        <p:txBody>
          <a:bodyPr lIns="0" tIns="0" rIns="0" bIns="0" rtlCol="0" anchor="t">
            <a:spAutoFit/>
          </a:bodyPr>
          <a:lstStyle/>
          <a:p>
            <a:pPr marL="539746" lvl="1" indent="-269873" algn="just">
              <a:lnSpc>
                <a:spcPts val="4499"/>
              </a:lnSpc>
              <a:buFont typeface="Arial"/>
              <a:buChar char="•"/>
            </a:pPr>
            <a:r>
              <a:rPr lang="en-US" sz="2499" dirty="0">
                <a:solidFill>
                  <a:srgbClr val="333333"/>
                </a:solidFill>
                <a:latin typeface="Poppins Light"/>
              </a:rPr>
              <a:t>Sequential file retrieval from a single server using HTTP is inefficient and costly.</a:t>
            </a:r>
          </a:p>
          <a:p>
            <a:pPr marL="539746" lvl="1" indent="-269873" algn="just">
              <a:lnSpc>
                <a:spcPts val="4499"/>
              </a:lnSpc>
              <a:buFont typeface="Arial"/>
              <a:buChar char="•"/>
            </a:pPr>
            <a:r>
              <a:rPr lang="en-US" sz="2499" dirty="0">
                <a:solidFill>
                  <a:srgbClr val="333333"/>
                </a:solidFill>
                <a:latin typeface="Poppins Light"/>
              </a:rPr>
              <a:t>IPFS utilizes a peer-to-peer network architecture, allowing for concurrent retrieval of data segments from multiple nodes, reducing bandwidth consumption by up to 60% for video content.</a:t>
            </a:r>
          </a:p>
          <a:p>
            <a:pPr marL="539746" lvl="1" indent="-269873" algn="just">
              <a:lnSpc>
                <a:spcPts val="4499"/>
              </a:lnSpc>
              <a:buFont typeface="Arial"/>
              <a:buChar char="•"/>
            </a:pPr>
            <a:r>
              <a:rPr lang="en-US" sz="2499" dirty="0">
                <a:solidFill>
                  <a:srgbClr val="333333"/>
                </a:solidFill>
                <a:latin typeface="Poppins Light"/>
              </a:rPr>
              <a:t>IPFS enables efficient dissemination of voluminous data without redundancy.</a:t>
            </a:r>
          </a:p>
          <a:p>
            <a:pPr marL="539746" lvl="1" indent="-269873" algn="just">
              <a:lnSpc>
                <a:spcPts val="4499"/>
              </a:lnSpc>
              <a:buFont typeface="Arial"/>
              <a:buChar char="•"/>
            </a:pPr>
            <a:r>
              <a:rPr lang="en-US" sz="2499" dirty="0">
                <a:solidFill>
                  <a:srgbClr val="333333"/>
                </a:solidFill>
                <a:latin typeface="Poppins Light"/>
              </a:rPr>
              <a:t>Web pages have a limited lifespan of only around 100 days, making them unsuitable for preserving human history.</a:t>
            </a:r>
          </a:p>
          <a:p>
            <a:pPr marL="539746" lvl="1" indent="-269873" algn="just">
              <a:lnSpc>
                <a:spcPts val="4499"/>
              </a:lnSpc>
              <a:buFont typeface="Arial"/>
              <a:buChar char="•"/>
            </a:pPr>
            <a:r>
              <a:rPr lang="en-US" sz="2499" dirty="0">
                <a:solidFill>
                  <a:srgbClr val="333333"/>
                </a:solidFill>
                <a:latin typeface="Poppins Light"/>
              </a:rPr>
              <a:t>IPFS offers a resilient network for data mirroring and content addressing, ensuring automatic versioning of stored files.</a:t>
            </a:r>
          </a:p>
          <a:p>
            <a:pPr marL="539746" lvl="1" indent="-269873" algn="just">
              <a:lnSpc>
                <a:spcPts val="4499"/>
              </a:lnSpc>
              <a:buFont typeface="Arial"/>
              <a:buChar char="•"/>
            </a:pPr>
            <a:r>
              <a:rPr lang="en-US" sz="2499" dirty="0">
                <a:solidFill>
                  <a:srgbClr val="333333"/>
                </a:solidFill>
                <a:latin typeface="Poppins Light"/>
              </a:rPr>
              <a:t>The current web infrastructure is centralized, limiting opportunities and jeopardizing the internet's role in promoting innovation</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3" name="TextBox 3"/>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11</a:t>
            </a:r>
          </a:p>
        </p:txBody>
      </p:sp>
      <p:grpSp>
        <p:nvGrpSpPr>
          <p:cNvPr id="4" name="Group 4"/>
          <p:cNvGrpSpPr/>
          <p:nvPr/>
        </p:nvGrpSpPr>
        <p:grpSpPr>
          <a:xfrm>
            <a:off x="0" y="0"/>
            <a:ext cx="18288000" cy="450526"/>
            <a:chOff x="0" y="0"/>
            <a:chExt cx="6186311" cy="152400"/>
          </a:xfrm>
        </p:grpSpPr>
        <p:sp>
          <p:nvSpPr>
            <p:cNvPr id="5" name="Freeform 5"/>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Is IPFS the right solution?</a:t>
            </a:r>
          </a:p>
        </p:txBody>
      </p:sp>
      <p:sp>
        <p:nvSpPr>
          <p:cNvPr id="7"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III</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393076" y="1838325"/>
            <a:ext cx="15525070" cy="3462486"/>
          </a:xfrm>
          <a:prstGeom prst="rect">
            <a:avLst/>
          </a:prstGeom>
        </p:spPr>
        <p:txBody>
          <a:bodyPr lIns="0" tIns="0" rIns="0" bIns="0" rtlCol="0" anchor="t">
            <a:spAutoFit/>
          </a:bodyPr>
          <a:lstStyle/>
          <a:p>
            <a:pPr marL="539746" lvl="1" indent="-269873" algn="just">
              <a:lnSpc>
                <a:spcPts val="4499"/>
              </a:lnSpc>
              <a:buFont typeface="Arial"/>
              <a:buChar char="•"/>
            </a:pPr>
            <a:r>
              <a:rPr lang="en-US" sz="2499" dirty="0">
                <a:solidFill>
                  <a:srgbClr val="333333"/>
                </a:solidFill>
                <a:latin typeface="Poppins Light"/>
              </a:rPr>
              <a:t>IPFS upholds the concept of an open and decentralized web, providing the necessary technology to realize this vision.</a:t>
            </a:r>
          </a:p>
          <a:p>
            <a:pPr marL="539746" lvl="1" indent="-269873" algn="just">
              <a:lnSpc>
                <a:spcPts val="4499"/>
              </a:lnSpc>
              <a:buFont typeface="Arial"/>
              <a:buChar char="•"/>
            </a:pPr>
            <a:r>
              <a:rPr lang="en-US" sz="2499" dirty="0">
                <a:solidFill>
                  <a:srgbClr val="333333"/>
                </a:solidFill>
                <a:latin typeface="Poppins Light"/>
              </a:rPr>
              <a:t>IPFS offers an alternative to the internet backbone by enabling the creation of diverse and robust networks that guarantee accessibility even without internet backbone connectivity.</a:t>
            </a:r>
          </a:p>
          <a:p>
            <a:pPr marL="539746" lvl="1" indent="-269873" algn="just">
              <a:lnSpc>
                <a:spcPts val="4499"/>
              </a:lnSpc>
              <a:buFont typeface="Arial"/>
              <a:buChar char="•"/>
            </a:pPr>
            <a:r>
              <a:rPr lang="en-US" sz="2499" dirty="0">
                <a:solidFill>
                  <a:srgbClr val="333333"/>
                </a:solidFill>
                <a:latin typeface="Poppins Light"/>
              </a:rPr>
              <a:t>This feature enhances connectivity, especially in developing countries, during natural disasters or while utilizing unreliable Wi-Fi services in coffee shops</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3" name="TextBox 3"/>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12</a:t>
            </a:r>
          </a:p>
        </p:txBody>
      </p:sp>
      <p:grpSp>
        <p:nvGrpSpPr>
          <p:cNvPr id="4" name="Group 4"/>
          <p:cNvGrpSpPr/>
          <p:nvPr/>
        </p:nvGrpSpPr>
        <p:grpSpPr>
          <a:xfrm>
            <a:off x="0" y="0"/>
            <a:ext cx="18288000" cy="450526"/>
            <a:chOff x="0" y="0"/>
            <a:chExt cx="6186311" cy="152400"/>
          </a:xfrm>
        </p:grpSpPr>
        <p:sp>
          <p:nvSpPr>
            <p:cNvPr id="5" name="Freeform 5"/>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Is IPFS the right solution?</a:t>
            </a:r>
          </a:p>
        </p:txBody>
      </p:sp>
      <p:sp>
        <p:nvSpPr>
          <p:cNvPr id="7"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III</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333689" y="2392978"/>
            <a:ext cx="3991290" cy="3258344"/>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a:off x="813692" y="5143500"/>
            <a:ext cx="5503952" cy="5483938"/>
          </a:xfrm>
          <a:prstGeom prst="rect">
            <a:avLst/>
          </a:prstGeom>
        </p:spPr>
      </p:pic>
      <p:sp>
        <p:nvSpPr>
          <p:cNvPr id="6" name="TextBox 6"/>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13</a:t>
            </a:r>
          </a:p>
        </p:txBody>
      </p:sp>
      <p:sp>
        <p:nvSpPr>
          <p:cNvPr id="7" name="TextBox 7"/>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Methodology</a:t>
            </a:r>
          </a:p>
        </p:txBody>
      </p:sp>
      <p:sp>
        <p:nvSpPr>
          <p:cNvPr id="8" name="TextBox 8"/>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IV</a:t>
            </a:r>
          </a:p>
        </p:txBody>
      </p:sp>
      <p:sp>
        <p:nvSpPr>
          <p:cNvPr id="9" name="TextBox 9"/>
          <p:cNvSpPr txBox="1"/>
          <p:nvPr/>
        </p:nvSpPr>
        <p:spPr>
          <a:xfrm>
            <a:off x="6447713" y="1838325"/>
            <a:ext cx="10811587" cy="5770811"/>
          </a:xfrm>
          <a:prstGeom prst="rect">
            <a:avLst/>
          </a:prstGeom>
        </p:spPr>
        <p:txBody>
          <a:bodyPr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The proposed application uses the Express.js framework, which comprises several libraries and functions working in collaboration.</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ipfs</a:t>
            </a:r>
            <a:r>
              <a:rPr lang="en-US" sz="2499" dirty="0">
                <a:solidFill>
                  <a:srgbClr val="333333"/>
                </a:solidFill>
                <a:latin typeface="Poppins Light"/>
              </a:rPr>
              <a:t>-http-client library is used to create an IPFS instance that connects to the IPFS daemon API, enabling the application to interact with the IPFS network and perform operations such as adding, retrieving, and deleting files.</a:t>
            </a:r>
          </a:p>
          <a:p>
            <a:pPr marL="539749" lvl="1" indent="-269875" algn="just">
              <a:lnSpc>
                <a:spcPts val="4499"/>
              </a:lnSpc>
              <a:buFont typeface="Arial"/>
              <a:buChar char="•"/>
            </a:pPr>
            <a:r>
              <a:rPr lang="en-US" sz="2499" dirty="0">
                <a:solidFill>
                  <a:srgbClr val="333333"/>
                </a:solidFill>
                <a:latin typeface="Poppins Light"/>
              </a:rPr>
              <a:t>The body-parser middleware extracts data from incoming request bodies and makes it available to the handler.</a:t>
            </a:r>
          </a:p>
          <a:p>
            <a:pPr marL="539749" lvl="1" indent="-269875" algn="just">
              <a:lnSpc>
                <a:spcPts val="4499"/>
              </a:lnSpc>
              <a:buFont typeface="Arial"/>
              <a:buChar char="•"/>
            </a:pPr>
            <a:r>
              <a:rPr lang="en-US" sz="2499" dirty="0">
                <a:solidFill>
                  <a:srgbClr val="333333"/>
                </a:solidFill>
                <a:latin typeface="Poppins Light"/>
              </a:rPr>
              <a:t>Express-</a:t>
            </a:r>
            <a:r>
              <a:rPr lang="en-US" sz="2499" dirty="0" err="1">
                <a:solidFill>
                  <a:srgbClr val="333333"/>
                </a:solidFill>
                <a:latin typeface="Poppins Light"/>
              </a:rPr>
              <a:t>fileupload</a:t>
            </a:r>
            <a:r>
              <a:rPr lang="en-US" sz="2499" dirty="0">
                <a:solidFill>
                  <a:srgbClr val="333333"/>
                </a:solidFill>
                <a:latin typeface="Poppins Light"/>
              </a:rPr>
              <a:t> middleware simplifies file uploads by handling file transfer, validation, and storage</a:t>
            </a:r>
            <a:r>
              <a:rPr lang="en-US" sz="2499" dirty="0" smtClean="0">
                <a:solidFill>
                  <a:srgbClr val="333333"/>
                </a:solidFill>
                <a:latin typeface="Poppins Light"/>
              </a:rPr>
              <a:t>.</a:t>
            </a:r>
            <a:endParaRPr lang="en-US" sz="2499" dirty="0">
              <a:solidFill>
                <a:srgbClr val="333333"/>
              </a:solidFill>
              <a:latin typeface="Poppi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4" name="TextBox 4"/>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14</a:t>
            </a:r>
          </a:p>
        </p:txBody>
      </p:sp>
      <p:sp>
        <p:nvSpPr>
          <p:cNvPr id="5" name="TextBox 5"/>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Methodology</a:t>
            </a:r>
          </a:p>
        </p:txBody>
      </p:sp>
      <p:sp>
        <p:nvSpPr>
          <p:cNvPr id="6" name="TextBox 6"/>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IV</a:t>
            </a:r>
          </a:p>
        </p:txBody>
      </p:sp>
      <p:sp>
        <p:nvSpPr>
          <p:cNvPr id="7" name="TextBox 7"/>
          <p:cNvSpPr txBox="1"/>
          <p:nvPr/>
        </p:nvSpPr>
        <p:spPr>
          <a:xfrm>
            <a:off x="1393076" y="1564408"/>
            <a:ext cx="7698673" cy="8079135"/>
          </a:xfrm>
          <a:prstGeom prst="rect">
            <a:avLst/>
          </a:prstGeom>
        </p:spPr>
        <p:txBody>
          <a:bodyPr wrap="square"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The fs module is used to read and write data from and to files in the file system.</a:t>
            </a:r>
          </a:p>
          <a:p>
            <a:pPr marL="539749" lvl="1" indent="-269875" algn="just">
              <a:lnSpc>
                <a:spcPts val="4499"/>
              </a:lnSpc>
              <a:buFont typeface="Arial"/>
              <a:buChar char="•"/>
            </a:pPr>
            <a:r>
              <a:rPr lang="en-US" sz="2499" dirty="0">
                <a:solidFill>
                  <a:srgbClr val="333333"/>
                </a:solidFill>
                <a:latin typeface="Poppins Light"/>
              </a:rPr>
              <a:t>The express-session middleware manages user sessions by storing session data such as login state or user preferences.</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bcrypt</a:t>
            </a:r>
            <a:r>
              <a:rPr lang="en-US" sz="2499" dirty="0">
                <a:solidFill>
                  <a:srgbClr val="333333"/>
                </a:solidFill>
                <a:latin typeface="Poppins Light"/>
              </a:rPr>
              <a:t> library is used for secure password hashing and is employed in this application to store user passwords securely.</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getipfsClient</a:t>
            </a:r>
            <a:r>
              <a:rPr lang="en-US" sz="2499" dirty="0">
                <a:solidFill>
                  <a:srgbClr val="333333"/>
                </a:solidFill>
                <a:latin typeface="Poppins Light"/>
              </a:rPr>
              <a:t> function returns an IPFS instance and is used to create a new IPFS instance whenever one is required.</a:t>
            </a:r>
          </a:p>
          <a:p>
            <a:pPr marL="539749" lvl="1" indent="-269875" algn="just">
              <a:lnSpc>
                <a:spcPts val="4499"/>
              </a:lnSpc>
              <a:buFont typeface="Arial"/>
              <a:buChar char="•"/>
            </a:pPr>
            <a:r>
              <a:rPr lang="en-US" sz="2499" dirty="0">
                <a:solidFill>
                  <a:srgbClr val="333333"/>
                </a:solidFill>
                <a:latin typeface="Poppins Light"/>
              </a:rPr>
              <a:t>The app instance of the Express.js application is responsible for handling requests and responses</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8" name="TextBox 8"/>
          <p:cNvSpPr txBox="1"/>
          <p:nvPr/>
        </p:nvSpPr>
        <p:spPr>
          <a:xfrm>
            <a:off x="9677400" y="1564408"/>
            <a:ext cx="7581900" cy="6876883"/>
          </a:xfrm>
          <a:prstGeom prst="rect">
            <a:avLst/>
          </a:prstGeom>
        </p:spPr>
        <p:txBody>
          <a:bodyPr wrap="square"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app.set</a:t>
            </a:r>
            <a:r>
              <a:rPr lang="en-US" sz="2499" dirty="0">
                <a:solidFill>
                  <a:srgbClr val="333333"/>
                </a:solidFill>
                <a:latin typeface="Poppins Light"/>
              </a:rPr>
              <a:t> method is used to set the view engine to use Embedded JavaScript (EJS) as the template engine, allowing the application to render dynamic HTML pages.</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app.use</a:t>
            </a:r>
            <a:r>
              <a:rPr lang="en-US" sz="2499" dirty="0">
                <a:solidFill>
                  <a:srgbClr val="333333"/>
                </a:solidFill>
                <a:latin typeface="Poppins Light"/>
              </a:rPr>
              <a:t> method is used to mount middleware functions to the Express.js application, which can modify the request or response before the handler.</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userDataFile</a:t>
            </a:r>
            <a:r>
              <a:rPr lang="en-US" sz="2499" dirty="0">
                <a:solidFill>
                  <a:srgbClr val="333333"/>
                </a:solidFill>
                <a:latin typeface="Poppins Light"/>
              </a:rPr>
              <a:t> variable holds the name of the file that stores user data and is used in conjunction with fs to read and write user data</a:t>
            </a:r>
            <a:r>
              <a:rPr lang="en-US" sz="2499" dirty="0" smtClean="0">
                <a:solidFill>
                  <a:srgbClr val="333333"/>
                </a:solidFill>
                <a:latin typeface="Poppins Light"/>
              </a:rPr>
              <a:t>.</a:t>
            </a:r>
            <a:endParaRPr lang="en-US" sz="2499" dirty="0">
              <a:solidFill>
                <a:srgbClr val="333333"/>
              </a:solidFill>
              <a:latin typeface="Poppi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a:solidFill>
                  <a:srgbClr val="333333"/>
                </a:solidFill>
                <a:latin typeface="Poppins Medium"/>
              </a:rPr>
              <a:t>15</a:t>
            </a:r>
          </a:p>
        </p:txBody>
      </p:sp>
      <p:grpSp>
        <p:nvGrpSpPr>
          <p:cNvPr id="3" name="Group 3"/>
          <p:cNvGrpSpPr/>
          <p:nvPr/>
        </p:nvGrpSpPr>
        <p:grpSpPr>
          <a:xfrm>
            <a:off x="0" y="0"/>
            <a:ext cx="18288000" cy="450526"/>
            <a:chOff x="0" y="0"/>
            <a:chExt cx="6186311" cy="152400"/>
          </a:xfrm>
        </p:grpSpPr>
        <p:sp>
          <p:nvSpPr>
            <p:cNvPr id="4" name="Freeform 4"/>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IV</a:t>
            </a:r>
          </a:p>
        </p:txBody>
      </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Methodology</a:t>
            </a:r>
          </a:p>
        </p:txBody>
      </p:sp>
      <p:sp>
        <p:nvSpPr>
          <p:cNvPr id="7" name="TextBox 7"/>
          <p:cNvSpPr txBox="1"/>
          <p:nvPr/>
        </p:nvSpPr>
        <p:spPr>
          <a:xfrm>
            <a:off x="1393076" y="1838325"/>
            <a:ext cx="7750924" cy="6347892"/>
          </a:xfrm>
          <a:prstGeom prst="rect">
            <a:avLst/>
          </a:prstGeom>
        </p:spPr>
        <p:txBody>
          <a:bodyPr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readUserData</a:t>
            </a:r>
            <a:r>
              <a:rPr lang="en-US" sz="2499" dirty="0">
                <a:solidFill>
                  <a:srgbClr val="333333"/>
                </a:solidFill>
                <a:latin typeface="Poppins Light"/>
              </a:rPr>
              <a:t> function reads user data from the file system and returns it as an array of objects, while the </a:t>
            </a:r>
            <a:r>
              <a:rPr lang="en-US" sz="2499" dirty="0" err="1">
                <a:solidFill>
                  <a:srgbClr val="333333"/>
                </a:solidFill>
                <a:latin typeface="Poppins Light"/>
              </a:rPr>
              <a:t>writeUserData</a:t>
            </a:r>
            <a:r>
              <a:rPr lang="en-US" sz="2499" dirty="0">
                <a:solidFill>
                  <a:srgbClr val="333333"/>
                </a:solidFill>
                <a:latin typeface="Poppins Light"/>
              </a:rPr>
              <a:t> function writes user data to the file system.</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app.get</a:t>
            </a:r>
            <a:r>
              <a:rPr lang="en-US" sz="2499" dirty="0">
                <a:solidFill>
                  <a:srgbClr val="333333"/>
                </a:solidFill>
                <a:latin typeface="Poppins Light"/>
              </a:rPr>
              <a:t> and </a:t>
            </a:r>
            <a:r>
              <a:rPr lang="en-US" sz="2499" dirty="0" err="1">
                <a:solidFill>
                  <a:srgbClr val="333333"/>
                </a:solidFill>
                <a:latin typeface="Poppins Light"/>
              </a:rPr>
              <a:t>app.post</a:t>
            </a:r>
            <a:r>
              <a:rPr lang="en-US" sz="2499" dirty="0">
                <a:solidFill>
                  <a:srgbClr val="333333"/>
                </a:solidFill>
                <a:latin typeface="Poppins Light"/>
              </a:rPr>
              <a:t> methods are used to handle GET and POST requests, respectively, to retrieve or send data to the server.</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req.session</a:t>
            </a:r>
            <a:r>
              <a:rPr lang="en-US" sz="2499" dirty="0">
                <a:solidFill>
                  <a:srgbClr val="333333"/>
                </a:solidFill>
                <a:latin typeface="Poppins Light"/>
              </a:rPr>
              <a:t> object stores session data for the current user.</a:t>
            </a:r>
          </a:p>
          <a:p>
            <a:pPr marL="539749" lvl="1" indent="-269875" algn="just">
              <a:lnSpc>
                <a:spcPts val="4499"/>
              </a:lnSpc>
              <a:buFont typeface="Arial"/>
              <a:buChar char="•"/>
            </a:pPr>
            <a:r>
              <a:rPr lang="en-US" sz="2499" dirty="0">
                <a:solidFill>
                  <a:srgbClr val="333333"/>
                </a:solidFill>
                <a:latin typeface="Poppins Light"/>
              </a:rPr>
              <a:t>The </a:t>
            </a:r>
            <a:r>
              <a:rPr lang="en-US" sz="2499" dirty="0" err="1">
                <a:solidFill>
                  <a:srgbClr val="333333"/>
                </a:solidFill>
                <a:latin typeface="Poppins Light"/>
              </a:rPr>
              <a:t>app.listen</a:t>
            </a:r>
            <a:r>
              <a:rPr lang="en-US" sz="2499" dirty="0">
                <a:solidFill>
                  <a:srgbClr val="333333"/>
                </a:solidFill>
                <a:latin typeface="Poppins Light"/>
              </a:rPr>
              <a:t> method is used to start the Express.js server on the specified </a:t>
            </a:r>
            <a:r>
              <a:rPr lang="en-US" sz="2499" dirty="0" smtClean="0">
                <a:solidFill>
                  <a:srgbClr val="333333"/>
                </a:solidFill>
                <a:latin typeface="Poppins Light"/>
              </a:rPr>
              <a:t>port</a:t>
            </a:r>
            <a:endParaRPr lang="en-US" sz="2499" dirty="0">
              <a:solidFill>
                <a:srgbClr val="333333"/>
              </a:solidFill>
              <a:latin typeface="Poppins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Results</a:t>
            </a:r>
          </a:p>
        </p:txBody>
      </p:sp>
      <p:sp>
        <p:nvSpPr>
          <p:cNvPr id="6" name="TextBox 6"/>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sp>
        <p:nvSpPr>
          <p:cNvPr id="7" name="TextBox 7"/>
          <p:cNvSpPr txBox="1"/>
          <p:nvPr/>
        </p:nvSpPr>
        <p:spPr>
          <a:xfrm>
            <a:off x="1332627" y="1838325"/>
            <a:ext cx="15622747" cy="7453964"/>
          </a:xfrm>
          <a:prstGeom prst="rect">
            <a:avLst/>
          </a:prstGeom>
        </p:spPr>
        <p:txBody>
          <a:bodyPr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The code underwent testing using up to 1000 TIFF files obtained from various sources, including VEDAS, </a:t>
            </a:r>
            <a:r>
              <a:rPr lang="en-US" sz="2499" dirty="0" err="1">
                <a:solidFill>
                  <a:srgbClr val="333333"/>
                </a:solidFill>
                <a:latin typeface="Poppins Light"/>
              </a:rPr>
              <a:t>Bhuvan</a:t>
            </a:r>
            <a:r>
              <a:rPr lang="en-US" sz="2499" dirty="0">
                <a:solidFill>
                  <a:srgbClr val="333333"/>
                </a:solidFill>
                <a:latin typeface="Poppins Light"/>
              </a:rPr>
              <a:t>, and </a:t>
            </a:r>
            <a:r>
              <a:rPr lang="en-US" sz="2499" dirty="0" err="1">
                <a:solidFill>
                  <a:srgbClr val="333333"/>
                </a:solidFill>
                <a:latin typeface="Poppins Light"/>
              </a:rPr>
              <a:t>Kaggle</a:t>
            </a:r>
            <a:r>
              <a:rPr lang="en-US" sz="2499" dirty="0">
                <a:solidFill>
                  <a:srgbClr val="333333"/>
                </a:solidFill>
                <a:latin typeface="Poppins Light"/>
              </a:rPr>
              <a:t> datasets.</a:t>
            </a:r>
          </a:p>
          <a:p>
            <a:pPr marL="539749" lvl="1" indent="-269875" algn="just">
              <a:lnSpc>
                <a:spcPts val="4499"/>
              </a:lnSpc>
              <a:buFont typeface="Arial"/>
              <a:buChar char="•"/>
            </a:pPr>
            <a:r>
              <a:rPr lang="en-US" sz="2499" dirty="0">
                <a:solidFill>
                  <a:srgbClr val="333333"/>
                </a:solidFill>
                <a:latin typeface="Poppins Light"/>
              </a:rPr>
              <a:t>The user interfaces are illustrated in the upcoming screenshots.</a:t>
            </a:r>
          </a:p>
          <a:p>
            <a:pPr marL="539749" lvl="1" indent="-269875" algn="just">
              <a:lnSpc>
                <a:spcPts val="4499"/>
              </a:lnSpc>
              <a:buFont typeface="Arial"/>
              <a:buChar char="•"/>
            </a:pPr>
            <a:r>
              <a:rPr lang="en-US" sz="2499" dirty="0">
                <a:solidFill>
                  <a:srgbClr val="333333"/>
                </a:solidFill>
                <a:latin typeface="Poppins Light"/>
              </a:rPr>
              <a:t>When uploading and downloading, the hash values of all files were compared, and the results are presented..</a:t>
            </a:r>
          </a:p>
          <a:p>
            <a:pPr marL="539749" lvl="1" indent="-269875" algn="just">
              <a:lnSpc>
                <a:spcPts val="4499"/>
              </a:lnSpc>
              <a:buFont typeface="Arial"/>
              <a:buChar char="•"/>
            </a:pPr>
            <a:r>
              <a:rPr lang="en-US" sz="2499" dirty="0">
                <a:solidFill>
                  <a:srgbClr val="333333"/>
                </a:solidFill>
                <a:latin typeface="Poppins Light"/>
              </a:rPr>
              <a:t>The analysis revealed that all uploaded files' data remained unchanged after they were broken down into fragments and arranged into </a:t>
            </a:r>
            <a:r>
              <a:rPr lang="en-US" sz="2499" dirty="0" err="1">
                <a:solidFill>
                  <a:srgbClr val="333333"/>
                </a:solidFill>
                <a:latin typeface="Poppins Light"/>
              </a:rPr>
              <a:t>Merkle</a:t>
            </a:r>
            <a:r>
              <a:rPr lang="en-US" sz="2499" dirty="0">
                <a:solidFill>
                  <a:srgbClr val="333333"/>
                </a:solidFill>
                <a:latin typeface="Poppins Light"/>
              </a:rPr>
              <a:t> DAG for IPFS storage.</a:t>
            </a:r>
          </a:p>
          <a:p>
            <a:pPr marL="539749" lvl="1" indent="-269875" algn="just">
              <a:lnSpc>
                <a:spcPts val="4499"/>
              </a:lnSpc>
              <a:buFont typeface="Arial"/>
              <a:buChar char="•"/>
            </a:pPr>
            <a:r>
              <a:rPr lang="en-US" sz="2499" dirty="0">
                <a:solidFill>
                  <a:srgbClr val="333333"/>
                </a:solidFill>
                <a:latin typeface="Poppins Light"/>
              </a:rPr>
              <a:t>The hash value represents the unique identifier generated when the file is added to IPFS.</a:t>
            </a:r>
          </a:p>
          <a:p>
            <a:pPr marL="539749" lvl="1" indent="-269875" algn="just">
              <a:lnSpc>
                <a:spcPts val="4499"/>
              </a:lnSpc>
              <a:buFont typeface="Arial"/>
              <a:buChar char="•"/>
            </a:pPr>
            <a:r>
              <a:rPr lang="en-US" sz="2499" dirty="0">
                <a:solidFill>
                  <a:srgbClr val="333333"/>
                </a:solidFill>
                <a:latin typeface="Poppins Light"/>
              </a:rPr>
              <a:t>The time taken for the file to be uploaded, downloaded, and compared against the original hash is referred to as latency.</a:t>
            </a:r>
          </a:p>
          <a:p>
            <a:pPr marL="539749" lvl="1" indent="-269875" algn="just">
              <a:lnSpc>
                <a:spcPts val="4499"/>
              </a:lnSpc>
              <a:buFont typeface="Arial"/>
              <a:buChar char="•"/>
            </a:pPr>
            <a:r>
              <a:rPr lang="en-US" sz="2499" dirty="0">
                <a:solidFill>
                  <a:srgbClr val="333333"/>
                </a:solidFill>
                <a:latin typeface="Poppins Light"/>
              </a:rPr>
              <a:t>In terms of accuracy, the results can only be 0% or 100%, indicating either the file has been downloaded with the same hash or not because the hash value has changed, or the file is missing, which is unlikely</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8" name="TextBox 2"/>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smtClean="0">
                <a:solidFill>
                  <a:srgbClr val="333333"/>
                </a:solidFill>
                <a:latin typeface="Poppins Medium"/>
              </a:rPr>
              <a:t>16</a:t>
            </a:r>
            <a:endParaRPr lang="en-US" sz="3000" dirty="0">
              <a:solidFill>
                <a:srgbClr val="333333"/>
              </a:solidFill>
              <a:latin typeface="Poppins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6" name="TextBox 6"/>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17</a:t>
            </a:r>
          </a:p>
        </p:txBody>
      </p:sp>
      <p:sp>
        <p:nvSpPr>
          <p:cNvPr id="7" name="TextBox 7"/>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Results</a:t>
            </a:r>
          </a:p>
        </p:txBody>
      </p:sp>
      <p:sp>
        <p:nvSpPr>
          <p:cNvPr id="8" name="TextBox 8"/>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215" y="1562100"/>
            <a:ext cx="14223570" cy="800075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18</a:t>
            </a:r>
          </a:p>
        </p:txBody>
      </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Results</a:t>
            </a:r>
          </a:p>
        </p:txBody>
      </p:sp>
      <p:sp>
        <p:nvSpPr>
          <p:cNvPr id="7"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3600" y="1562100"/>
            <a:ext cx="14220800" cy="79992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a:solidFill>
                  <a:srgbClr val="2D4263"/>
                </a:solidFill>
                <a:latin typeface="Poppins Medium"/>
              </a:rPr>
              <a:t>19</a:t>
            </a:r>
          </a:p>
        </p:txBody>
      </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dirty="0">
                <a:solidFill>
                  <a:srgbClr val="333333"/>
                </a:solidFill>
                <a:latin typeface="Poppins Medium"/>
              </a:rPr>
              <a:t>Results</a:t>
            </a:r>
          </a:p>
        </p:txBody>
      </p:sp>
      <p:sp>
        <p:nvSpPr>
          <p:cNvPr id="7"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dirty="0">
                <a:solidFill>
                  <a:srgbClr val="333333"/>
                </a:solidFill>
                <a:latin typeface="Poppins Medium"/>
              </a:rPr>
              <a:t>V</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3600" y="1562100"/>
            <a:ext cx="14220800" cy="7999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716182" y="9836474"/>
            <a:ext cx="16855636" cy="450526"/>
            <a:chOff x="0" y="0"/>
            <a:chExt cx="5701783" cy="152400"/>
          </a:xfrm>
        </p:grpSpPr>
        <p:sp>
          <p:nvSpPr>
            <p:cNvPr id="3" name="Freeform 3"/>
            <p:cNvSpPr/>
            <p:nvPr/>
          </p:nvSpPr>
          <p:spPr>
            <a:xfrm>
              <a:off x="0" y="0"/>
              <a:ext cx="5701783" cy="152400"/>
            </a:xfrm>
            <a:custGeom>
              <a:avLst/>
              <a:gdLst/>
              <a:ahLst/>
              <a:cxnLst/>
              <a:rect l="l" t="t" r="r" b="b"/>
              <a:pathLst>
                <a:path w="5701783" h="152400">
                  <a:moveTo>
                    <a:pt x="0" y="0"/>
                  </a:moveTo>
                  <a:lnTo>
                    <a:pt x="5701783" y="0"/>
                  </a:lnTo>
                  <a:lnTo>
                    <a:pt x="5701783" y="152400"/>
                  </a:lnTo>
                  <a:lnTo>
                    <a:pt x="0" y="152400"/>
                  </a:lnTo>
                  <a:close/>
                </a:path>
              </a:pathLst>
            </a:custGeom>
            <a:solidFill>
              <a:srgbClr val="00C49A"/>
            </a:solidFill>
          </p:spPr>
        </p:sp>
      </p:grpSp>
      <p:sp>
        <p:nvSpPr>
          <p:cNvPr id="4" name="TextBox 4"/>
          <p:cNvSpPr txBox="1"/>
          <p:nvPr/>
        </p:nvSpPr>
        <p:spPr>
          <a:xfrm>
            <a:off x="1028700" y="942975"/>
            <a:ext cx="3996127" cy="844552"/>
          </a:xfrm>
          <a:prstGeom prst="rect">
            <a:avLst/>
          </a:prstGeom>
        </p:spPr>
        <p:txBody>
          <a:bodyPr lIns="0" tIns="0" rIns="0" bIns="0" rtlCol="0" anchor="t">
            <a:spAutoFit/>
          </a:bodyPr>
          <a:lstStyle/>
          <a:p>
            <a:pPr>
              <a:lnSpc>
                <a:spcPts val="6999"/>
              </a:lnSpc>
            </a:pPr>
            <a:r>
              <a:rPr lang="en-US" sz="4999">
                <a:solidFill>
                  <a:srgbClr val="333333"/>
                </a:solidFill>
                <a:latin typeface="Poppins Medium Bold"/>
              </a:rPr>
              <a:t>Overview</a:t>
            </a:r>
          </a:p>
        </p:txBody>
      </p:sp>
      <p:sp>
        <p:nvSpPr>
          <p:cNvPr id="5" name="TextBox 5"/>
          <p:cNvSpPr txBox="1"/>
          <p:nvPr/>
        </p:nvSpPr>
        <p:spPr>
          <a:xfrm>
            <a:off x="1028700" y="2593358"/>
            <a:ext cx="16230600" cy="5493812"/>
          </a:xfrm>
          <a:prstGeom prst="rect">
            <a:avLst/>
          </a:prstGeom>
        </p:spPr>
        <p:txBody>
          <a:bodyPr lIns="0" tIns="0" rIns="0" bIns="0" rtlCol="0" anchor="t">
            <a:spAutoFit/>
          </a:bodyPr>
          <a:lstStyle/>
          <a:p>
            <a:pPr marL="539754" lvl="1" indent="-269877" algn="just">
              <a:lnSpc>
                <a:spcPct val="150000"/>
              </a:lnSpc>
              <a:buFont typeface="Arial"/>
              <a:buChar char="•"/>
            </a:pPr>
            <a:r>
              <a:rPr lang="en-US" sz="2400" dirty="0">
                <a:solidFill>
                  <a:srgbClr val="333333"/>
                </a:solidFill>
                <a:latin typeface="Poppins Light"/>
              </a:rPr>
              <a:t>Rapid advances in technology have led to an unprecedented amount of geospatial data.</a:t>
            </a:r>
          </a:p>
          <a:p>
            <a:pPr marL="539754" lvl="1" indent="-269877" algn="just">
              <a:lnSpc>
                <a:spcPct val="150000"/>
              </a:lnSpc>
              <a:buFont typeface="Arial"/>
              <a:buChar char="•"/>
            </a:pPr>
            <a:r>
              <a:rPr lang="en-US" sz="2400" dirty="0">
                <a:solidFill>
                  <a:srgbClr val="333333"/>
                </a:solidFill>
                <a:latin typeface="Poppins Light"/>
              </a:rPr>
              <a:t>Ensuring data privacy, integrity, and security is challenging due to different formats and standards.</a:t>
            </a:r>
          </a:p>
          <a:p>
            <a:pPr marL="539754" lvl="1" indent="-269877" algn="just">
              <a:lnSpc>
                <a:spcPct val="150000"/>
              </a:lnSpc>
              <a:buFont typeface="Arial"/>
              <a:buChar char="•"/>
            </a:pPr>
            <a:r>
              <a:rPr lang="en-US" sz="2400" dirty="0">
                <a:solidFill>
                  <a:srgbClr val="333333"/>
                </a:solidFill>
                <a:latin typeface="Poppins Light"/>
              </a:rPr>
              <a:t>Data reformatting and scrubbing are necessary before any comparison, combination, or mapping can occur.</a:t>
            </a:r>
          </a:p>
          <a:p>
            <a:pPr marL="539754" lvl="1" indent="-269877" algn="just">
              <a:lnSpc>
                <a:spcPct val="150000"/>
              </a:lnSpc>
              <a:buFont typeface="Arial"/>
              <a:buChar char="•"/>
            </a:pPr>
            <a:r>
              <a:rPr lang="en-US" sz="2400" dirty="0" err="1">
                <a:solidFill>
                  <a:srgbClr val="333333"/>
                </a:solidFill>
                <a:latin typeface="Poppins Light"/>
              </a:rPr>
              <a:t>Blockchain</a:t>
            </a:r>
            <a:r>
              <a:rPr lang="en-US" sz="2400" dirty="0">
                <a:solidFill>
                  <a:srgbClr val="333333"/>
                </a:solidFill>
                <a:latin typeface="Poppins Light"/>
              </a:rPr>
              <a:t> technology is a potential solution due to its tamper-proof, traceable, trust-free, transparent, and decentralized characteristics.</a:t>
            </a:r>
          </a:p>
          <a:p>
            <a:pPr marL="539754" lvl="1" indent="-269877" algn="just">
              <a:lnSpc>
                <a:spcPct val="150000"/>
              </a:lnSpc>
              <a:buFont typeface="Arial"/>
              <a:buChar char="•"/>
            </a:pPr>
            <a:r>
              <a:rPr lang="en-US" sz="2400" dirty="0">
                <a:solidFill>
                  <a:srgbClr val="333333"/>
                </a:solidFill>
                <a:latin typeface="Poppins Light"/>
              </a:rPr>
              <a:t>A method for storing and accessing geospatial data using </a:t>
            </a:r>
            <a:r>
              <a:rPr lang="en-US" sz="2400" dirty="0" err="1">
                <a:solidFill>
                  <a:srgbClr val="333333"/>
                </a:solidFill>
                <a:latin typeface="Poppins Light"/>
              </a:rPr>
              <a:t>blockchain</a:t>
            </a:r>
            <a:r>
              <a:rPr lang="en-US" sz="2400" dirty="0">
                <a:solidFill>
                  <a:srgbClr val="333333"/>
                </a:solidFill>
                <a:latin typeface="Poppins Light"/>
              </a:rPr>
              <a:t> and IPFS has been proposed.</a:t>
            </a:r>
          </a:p>
          <a:p>
            <a:pPr marL="539754" lvl="1" indent="-269877" algn="just">
              <a:lnSpc>
                <a:spcPct val="150000"/>
              </a:lnSpc>
              <a:buFont typeface="Arial"/>
              <a:buChar char="•"/>
            </a:pPr>
            <a:r>
              <a:rPr lang="en-US" sz="2400" dirty="0">
                <a:solidFill>
                  <a:srgbClr val="333333"/>
                </a:solidFill>
                <a:latin typeface="Poppins Light"/>
              </a:rPr>
              <a:t>The proposed method has been tested on three datasets and proven to be efficient, secure, and immutable.</a:t>
            </a:r>
          </a:p>
          <a:p>
            <a:pPr marL="539754" lvl="1" indent="-269877" algn="just">
              <a:lnSpc>
                <a:spcPct val="150000"/>
              </a:lnSpc>
              <a:buFont typeface="Arial"/>
              <a:buChar char="•"/>
            </a:pPr>
            <a:r>
              <a:rPr lang="en-US" sz="2400" dirty="0">
                <a:solidFill>
                  <a:srgbClr val="333333"/>
                </a:solidFill>
                <a:latin typeface="Poppins Light"/>
              </a:rPr>
              <a:t>The proposed method has been compared to state-of-the-art centralized storage solutions</a:t>
            </a:r>
            <a:r>
              <a:rPr lang="en-US" sz="2400" dirty="0" smtClean="0">
                <a:solidFill>
                  <a:srgbClr val="333333"/>
                </a:solidFill>
                <a:latin typeface="Poppins Light"/>
              </a:rPr>
              <a:t>.</a:t>
            </a:r>
            <a:endParaRPr lang="en-US" sz="2400" dirty="0">
              <a:solidFill>
                <a:srgbClr val="333333"/>
              </a:solidFill>
              <a:latin typeface="Poppin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6"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dirty="0">
                <a:solidFill>
                  <a:srgbClr val="333333"/>
                </a:solidFill>
                <a:latin typeface="Poppins Medium"/>
              </a:rPr>
              <a:t>V</a:t>
            </a:r>
          </a:p>
        </p:txBody>
      </p:sp>
      <p:sp>
        <p:nvSpPr>
          <p:cNvPr id="7"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dirty="0">
                <a:solidFill>
                  <a:srgbClr val="333333"/>
                </a:solidFill>
                <a:latin typeface="Poppins Medium"/>
              </a:rPr>
              <a:t>Results</a:t>
            </a:r>
          </a:p>
        </p:txBody>
      </p:sp>
      <p:sp>
        <p:nvSpPr>
          <p:cNvPr id="8" name="TextBox 5"/>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smtClean="0">
                <a:solidFill>
                  <a:srgbClr val="2D4263"/>
                </a:solidFill>
                <a:latin typeface="Poppins Medium"/>
              </a:rPr>
              <a:t>20</a:t>
            </a:r>
            <a:endParaRPr lang="en-US" sz="3000" dirty="0">
              <a:solidFill>
                <a:srgbClr val="2D4263"/>
              </a:solidFill>
              <a:latin typeface="Poppins Medium"/>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3600" y="1562100"/>
            <a:ext cx="14220800" cy="7999200"/>
          </a:xfrm>
          <a:prstGeom prst="rect">
            <a:avLst/>
          </a:prstGeom>
        </p:spPr>
      </p:pic>
    </p:spTree>
    <p:extLst>
      <p:ext uri="{BB962C8B-B14F-4D97-AF65-F5344CB8AC3E}">
        <p14:creationId xmlns:p14="http://schemas.microsoft.com/office/powerpoint/2010/main" val="3302857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4" name="Picture 4"/>
          <p:cNvPicPr>
            <a:picLocks noChangeAspect="1"/>
          </p:cNvPicPr>
          <p:nvPr/>
        </p:nvPicPr>
        <p:blipFill>
          <a:blip r:embed="rId2"/>
          <a:srcRect/>
          <a:stretch>
            <a:fillRect/>
          </a:stretch>
        </p:blipFill>
        <p:spPr>
          <a:xfrm>
            <a:off x="1393076" y="1844733"/>
            <a:ext cx="7822052" cy="7413567"/>
          </a:xfrm>
          <a:prstGeom prst="rect">
            <a:avLst/>
          </a:prstGeom>
        </p:spPr>
      </p:pic>
      <p:sp>
        <p:nvSpPr>
          <p:cNvPr id="5" name="TextBox 5"/>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smtClean="0">
                <a:solidFill>
                  <a:srgbClr val="2D4263"/>
                </a:solidFill>
                <a:latin typeface="Poppins Medium"/>
              </a:rPr>
              <a:t>21</a:t>
            </a:r>
            <a:endParaRPr lang="en-US" sz="3000" dirty="0">
              <a:solidFill>
                <a:srgbClr val="2D4263"/>
              </a:solidFill>
              <a:latin typeface="Poppins Medium"/>
            </a:endParaRPr>
          </a:p>
        </p:txBody>
      </p:sp>
      <p:sp>
        <p:nvSpPr>
          <p:cNvPr id="6" name="TextBox 6"/>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Results</a:t>
            </a:r>
          </a:p>
        </p:txBody>
      </p:sp>
      <p:sp>
        <p:nvSpPr>
          <p:cNvPr id="7" name="TextBox 7"/>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sp>
        <p:nvSpPr>
          <p:cNvPr id="8" name="TextBox 8"/>
          <p:cNvSpPr txBox="1"/>
          <p:nvPr/>
        </p:nvSpPr>
        <p:spPr>
          <a:xfrm>
            <a:off x="9656425" y="1739958"/>
            <a:ext cx="7178357" cy="7595563"/>
          </a:xfrm>
          <a:prstGeom prst="rect">
            <a:avLst/>
          </a:prstGeom>
        </p:spPr>
        <p:txBody>
          <a:bodyPr lIns="0" tIns="0" rIns="0" bIns="0" rtlCol="0" anchor="t">
            <a:spAutoFit/>
          </a:bodyPr>
          <a:lstStyle/>
          <a:p>
            <a:pPr algn="just">
              <a:lnSpc>
                <a:spcPts val="3599"/>
              </a:lnSpc>
            </a:pPr>
            <a:r>
              <a:rPr lang="en-US" sz="1999" dirty="0">
                <a:solidFill>
                  <a:srgbClr val="333333"/>
                </a:solidFill>
                <a:latin typeface="Poppins Light"/>
              </a:rPr>
              <a:t>Here we </a:t>
            </a:r>
            <a:r>
              <a:rPr lang="en-US" sz="1999" dirty="0" smtClean="0">
                <a:solidFill>
                  <a:srgbClr val="333333"/>
                </a:solidFill>
                <a:latin typeface="Poppins Light"/>
              </a:rPr>
              <a:t>are </a:t>
            </a:r>
            <a:r>
              <a:rPr lang="en-US" sz="1999" dirty="0">
                <a:solidFill>
                  <a:srgbClr val="333333"/>
                </a:solidFill>
                <a:latin typeface="Poppins Light"/>
              </a:rPr>
              <a:t>employing the </a:t>
            </a:r>
            <a:r>
              <a:rPr lang="en-US" sz="1999" dirty="0">
                <a:solidFill>
                  <a:srgbClr val="333333"/>
                </a:solidFill>
                <a:latin typeface="Poppins Light Bold"/>
              </a:rPr>
              <a:t>"</a:t>
            </a:r>
            <a:r>
              <a:rPr lang="en-US" sz="1999" dirty="0" err="1">
                <a:solidFill>
                  <a:srgbClr val="333333"/>
                </a:solidFill>
                <a:latin typeface="Poppins Light Bold"/>
              </a:rPr>
              <a:t>ipfs</a:t>
            </a:r>
            <a:r>
              <a:rPr lang="en-US" sz="1999" dirty="0">
                <a:solidFill>
                  <a:srgbClr val="333333"/>
                </a:solidFill>
                <a:latin typeface="Poppins Light Bold"/>
              </a:rPr>
              <a:t> object get &lt;hash&gt;| </a:t>
            </a:r>
            <a:r>
              <a:rPr lang="en-US" sz="1999" dirty="0" err="1">
                <a:solidFill>
                  <a:srgbClr val="333333"/>
                </a:solidFill>
                <a:latin typeface="Poppins Light Bold"/>
              </a:rPr>
              <a:t>jq</a:t>
            </a:r>
            <a:r>
              <a:rPr lang="en-US" sz="1999" dirty="0">
                <a:solidFill>
                  <a:srgbClr val="333333"/>
                </a:solidFill>
                <a:latin typeface="Poppins Light Bold"/>
              </a:rPr>
              <a:t>"</a:t>
            </a:r>
            <a:r>
              <a:rPr lang="en-US" sz="1999" dirty="0">
                <a:solidFill>
                  <a:srgbClr val="333333"/>
                </a:solidFill>
                <a:latin typeface="Poppins Light"/>
              </a:rPr>
              <a:t> command to retrieve the </a:t>
            </a:r>
            <a:r>
              <a:rPr lang="en-US" sz="1999" dirty="0" err="1">
                <a:solidFill>
                  <a:srgbClr val="333333"/>
                </a:solidFill>
                <a:latin typeface="Poppins Light"/>
              </a:rPr>
              <a:t>Merkle</a:t>
            </a:r>
            <a:r>
              <a:rPr lang="en-US" sz="1999" dirty="0">
                <a:solidFill>
                  <a:srgbClr val="333333"/>
                </a:solidFill>
                <a:latin typeface="Poppins Light"/>
              </a:rPr>
              <a:t> Directed Acyclic Graph (DAG) for the designated object, consisting of the hashes of all constituent blocks and their interlinkages. The resulting information is encoded in the JavaScript Object Notation (JSON) format, which is subsequently displayed by the </a:t>
            </a:r>
            <a:r>
              <a:rPr lang="en-US" sz="1999" dirty="0" err="1">
                <a:solidFill>
                  <a:srgbClr val="333333"/>
                </a:solidFill>
                <a:latin typeface="Poppins Light"/>
              </a:rPr>
              <a:t>jq</a:t>
            </a:r>
            <a:r>
              <a:rPr lang="en-US" sz="1999" dirty="0">
                <a:solidFill>
                  <a:srgbClr val="333333"/>
                </a:solidFill>
                <a:latin typeface="Poppins Light"/>
              </a:rPr>
              <a:t> command.</a:t>
            </a:r>
          </a:p>
          <a:p>
            <a:pPr algn="just">
              <a:lnSpc>
                <a:spcPts val="3599"/>
              </a:lnSpc>
            </a:pPr>
            <a:endParaRPr lang="en-US" sz="1999" dirty="0">
              <a:solidFill>
                <a:srgbClr val="333333"/>
              </a:solidFill>
              <a:latin typeface="Poppins Light"/>
            </a:endParaRPr>
          </a:p>
          <a:p>
            <a:pPr algn="just">
              <a:lnSpc>
                <a:spcPts val="3599"/>
              </a:lnSpc>
            </a:pPr>
            <a:r>
              <a:rPr lang="en-US" sz="1999" dirty="0">
                <a:solidFill>
                  <a:srgbClr val="333333"/>
                </a:solidFill>
                <a:latin typeface="Poppins Light"/>
              </a:rPr>
              <a:t>It is noteworthy that the various hashes generated by the </a:t>
            </a:r>
            <a:r>
              <a:rPr lang="en-US" sz="1999" dirty="0">
                <a:solidFill>
                  <a:srgbClr val="333333"/>
                </a:solidFill>
                <a:latin typeface="Poppins Light Bold"/>
              </a:rPr>
              <a:t>"</a:t>
            </a:r>
            <a:r>
              <a:rPr lang="en-US" sz="1999" dirty="0" err="1">
                <a:solidFill>
                  <a:srgbClr val="333333"/>
                </a:solidFill>
                <a:latin typeface="Poppins Light Bold"/>
              </a:rPr>
              <a:t>ipfs</a:t>
            </a:r>
            <a:r>
              <a:rPr lang="en-US" sz="1999" dirty="0">
                <a:solidFill>
                  <a:srgbClr val="333333"/>
                </a:solidFill>
                <a:latin typeface="Poppins Light Bold"/>
              </a:rPr>
              <a:t> object get &lt;hash&gt; | </a:t>
            </a:r>
            <a:r>
              <a:rPr lang="en-US" sz="1999" dirty="0" err="1">
                <a:solidFill>
                  <a:srgbClr val="333333"/>
                </a:solidFill>
                <a:latin typeface="Poppins Light Bold"/>
              </a:rPr>
              <a:t>jq</a:t>
            </a:r>
            <a:r>
              <a:rPr lang="en-US" sz="1999" dirty="0">
                <a:solidFill>
                  <a:srgbClr val="333333"/>
                </a:solidFill>
                <a:latin typeface="Poppins Light Bold"/>
              </a:rPr>
              <a:t>"</a:t>
            </a:r>
            <a:r>
              <a:rPr lang="en-US" sz="1999" dirty="0">
                <a:solidFill>
                  <a:srgbClr val="333333"/>
                </a:solidFill>
                <a:latin typeface="Poppins Light"/>
              </a:rPr>
              <a:t> command refer to the individual blocks comprising the IPFS object, as well as the root node of the </a:t>
            </a:r>
            <a:r>
              <a:rPr lang="en-US" sz="1999" dirty="0" err="1">
                <a:solidFill>
                  <a:srgbClr val="333333"/>
                </a:solidFill>
                <a:latin typeface="Poppins Light"/>
              </a:rPr>
              <a:t>Merkle</a:t>
            </a:r>
            <a:r>
              <a:rPr lang="en-US" sz="1999" dirty="0">
                <a:solidFill>
                  <a:srgbClr val="333333"/>
                </a:solidFill>
                <a:latin typeface="Poppins Light"/>
              </a:rPr>
              <a:t> DAG. These hashes, although not directly related to the initial file that was partitioned during upload, serve as essential markers for identifying and retrieving the content of the file from the IPFS network.</a:t>
            </a:r>
          </a:p>
          <a:p>
            <a:pPr algn="just">
              <a:lnSpc>
                <a:spcPts val="3854"/>
              </a:lnSpc>
            </a:pPr>
            <a:endParaRPr lang="en-US" sz="1999" dirty="0">
              <a:solidFill>
                <a:srgbClr val="333333"/>
              </a:solidFill>
              <a:latin typeface="Poppins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smtClean="0">
                <a:solidFill>
                  <a:srgbClr val="333333"/>
                </a:solidFill>
                <a:latin typeface="Poppins Medium"/>
              </a:rPr>
              <a:t>22</a:t>
            </a:r>
            <a:endParaRPr lang="en-US" sz="3000" dirty="0">
              <a:solidFill>
                <a:srgbClr val="333333"/>
              </a:solidFill>
              <a:latin typeface="Poppins Medium"/>
            </a:endParaRPr>
          </a:p>
        </p:txBody>
      </p:sp>
      <p:grpSp>
        <p:nvGrpSpPr>
          <p:cNvPr id="3" name="Group 3"/>
          <p:cNvGrpSpPr/>
          <p:nvPr/>
        </p:nvGrpSpPr>
        <p:grpSpPr>
          <a:xfrm>
            <a:off x="0" y="0"/>
            <a:ext cx="18288000" cy="450526"/>
            <a:chOff x="0" y="0"/>
            <a:chExt cx="6186311" cy="152400"/>
          </a:xfrm>
        </p:grpSpPr>
        <p:sp>
          <p:nvSpPr>
            <p:cNvPr id="4" name="Freeform 4"/>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1393076" y="1028700"/>
            <a:ext cx="559121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Conclusion </a:t>
            </a:r>
          </a:p>
        </p:txBody>
      </p:sp>
      <p:sp>
        <p:nvSpPr>
          <p:cNvPr id="6" name="TextBox 6"/>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sp>
        <p:nvSpPr>
          <p:cNvPr id="7" name="TextBox 7"/>
          <p:cNvSpPr txBox="1"/>
          <p:nvPr/>
        </p:nvSpPr>
        <p:spPr>
          <a:xfrm>
            <a:off x="1393076" y="1838325"/>
            <a:ext cx="15525070" cy="5193729"/>
          </a:xfrm>
          <a:prstGeom prst="rect">
            <a:avLst/>
          </a:prstGeom>
        </p:spPr>
        <p:txBody>
          <a:bodyPr lIns="0" tIns="0" rIns="0" bIns="0" rtlCol="0" anchor="t">
            <a:spAutoFit/>
          </a:bodyPr>
          <a:lstStyle/>
          <a:p>
            <a:pPr algn="just">
              <a:lnSpc>
                <a:spcPts val="4499"/>
              </a:lnSpc>
            </a:pPr>
            <a:r>
              <a:rPr lang="en-US" sz="2499" dirty="0">
                <a:solidFill>
                  <a:srgbClr val="333333"/>
                </a:solidFill>
                <a:latin typeface="Poppins Light"/>
              </a:rPr>
              <a:t>Benefits of IPFS for Geospatial Data Storage:</a:t>
            </a:r>
          </a:p>
          <a:p>
            <a:pPr marL="539749" lvl="1" indent="-269875" algn="just">
              <a:lnSpc>
                <a:spcPts val="4499"/>
              </a:lnSpc>
              <a:buFont typeface="Arial"/>
              <a:buChar char="•"/>
            </a:pPr>
            <a:r>
              <a:rPr lang="en-US" sz="2499" dirty="0">
                <a:solidFill>
                  <a:srgbClr val="333333"/>
                </a:solidFill>
                <a:latin typeface="Poppins Light"/>
              </a:rPr>
              <a:t>Optimizes storage utilization by addressing content by its unique hash rather than its location, allowing for efficient sharing of data across nodes.</a:t>
            </a:r>
          </a:p>
          <a:p>
            <a:pPr marL="539749" lvl="1" indent="-269875" algn="just">
              <a:lnSpc>
                <a:spcPts val="4499"/>
              </a:lnSpc>
              <a:buFont typeface="Arial"/>
              <a:buChar char="•"/>
            </a:pPr>
            <a:r>
              <a:rPr lang="en-US" sz="2499" dirty="0">
                <a:solidFill>
                  <a:srgbClr val="333333"/>
                </a:solidFill>
                <a:latin typeface="Poppins Light"/>
              </a:rPr>
              <a:t>Minimizes fragmentation by creating a directed acyclic graph (DAG) that stores data as linked blocks, reducing the likelihood of data loss due to system crashes or errors.</a:t>
            </a:r>
          </a:p>
          <a:p>
            <a:pPr marL="539749" lvl="1" indent="-269875" algn="just">
              <a:lnSpc>
                <a:spcPts val="4499"/>
              </a:lnSpc>
              <a:buFont typeface="Arial"/>
              <a:buChar char="•"/>
            </a:pPr>
            <a:r>
              <a:rPr lang="en-US" sz="2499" dirty="0">
                <a:solidFill>
                  <a:srgbClr val="333333"/>
                </a:solidFill>
                <a:latin typeface="Poppins Light"/>
              </a:rPr>
              <a:t>Ensures redundancy by creating multiple copies of data blocks across nodes, improving data availability and reliability.</a:t>
            </a:r>
          </a:p>
          <a:p>
            <a:pPr marL="539749" lvl="1" indent="-269875" algn="just">
              <a:lnSpc>
                <a:spcPts val="4499"/>
              </a:lnSpc>
              <a:buFont typeface="Arial"/>
              <a:buChar char="•"/>
            </a:pPr>
            <a:r>
              <a:rPr lang="en-US" sz="2499" dirty="0">
                <a:solidFill>
                  <a:srgbClr val="333333"/>
                </a:solidFill>
                <a:latin typeface="Poppins Light"/>
              </a:rPr>
              <a:t>Offers a feasible, reliable, secure, and highly scalable approach for storing and organizing geospatial data via a distributed </a:t>
            </a:r>
            <a:r>
              <a:rPr lang="en-US" sz="2499" dirty="0" err="1">
                <a:solidFill>
                  <a:srgbClr val="333333"/>
                </a:solidFill>
                <a:latin typeface="Poppins Light"/>
              </a:rPr>
              <a:t>blockchain</a:t>
            </a:r>
            <a:r>
              <a:rPr lang="en-US" sz="2499" dirty="0" smtClean="0">
                <a:solidFill>
                  <a:srgbClr val="333333"/>
                </a:solidFill>
                <a:latin typeface="Poppins Light"/>
              </a:rPr>
              <a:t>.</a:t>
            </a:r>
            <a:endParaRPr lang="en-US" sz="2499" dirty="0">
              <a:solidFill>
                <a:srgbClr val="333333"/>
              </a:solidFill>
              <a:latin typeface="Poppins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dirty="0" smtClean="0">
                <a:solidFill>
                  <a:srgbClr val="333333"/>
                </a:solidFill>
                <a:latin typeface="Poppins Medium"/>
              </a:rPr>
              <a:t>23</a:t>
            </a:r>
            <a:endParaRPr lang="en-US" sz="3000" dirty="0">
              <a:solidFill>
                <a:srgbClr val="333333"/>
              </a:solidFill>
              <a:latin typeface="Poppins Medium"/>
            </a:endParaRPr>
          </a:p>
        </p:txBody>
      </p:sp>
      <p:grpSp>
        <p:nvGrpSpPr>
          <p:cNvPr id="3" name="Group 3"/>
          <p:cNvGrpSpPr/>
          <p:nvPr/>
        </p:nvGrpSpPr>
        <p:grpSpPr>
          <a:xfrm>
            <a:off x="0" y="0"/>
            <a:ext cx="18288000" cy="450526"/>
            <a:chOff x="0" y="0"/>
            <a:chExt cx="6186311" cy="152400"/>
          </a:xfrm>
        </p:grpSpPr>
        <p:sp>
          <p:nvSpPr>
            <p:cNvPr id="4" name="Freeform 4"/>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5" name="TextBox 5"/>
          <p:cNvSpPr txBox="1"/>
          <p:nvPr/>
        </p:nvSpPr>
        <p:spPr>
          <a:xfrm>
            <a:off x="1393076" y="1028700"/>
            <a:ext cx="559121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Conclusion </a:t>
            </a:r>
          </a:p>
        </p:txBody>
      </p:sp>
      <p:sp>
        <p:nvSpPr>
          <p:cNvPr id="6" name="TextBox 6"/>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sp>
        <p:nvSpPr>
          <p:cNvPr id="7" name="TextBox 7"/>
          <p:cNvSpPr txBox="1"/>
          <p:nvPr/>
        </p:nvSpPr>
        <p:spPr>
          <a:xfrm>
            <a:off x="1393076" y="1838325"/>
            <a:ext cx="15525070" cy="3462486"/>
          </a:xfrm>
          <a:prstGeom prst="rect">
            <a:avLst/>
          </a:prstGeom>
        </p:spPr>
        <p:txBody>
          <a:bodyPr lIns="0" tIns="0" rIns="0" bIns="0" rtlCol="0" anchor="t">
            <a:spAutoFit/>
          </a:bodyPr>
          <a:lstStyle/>
          <a:p>
            <a:pPr algn="just">
              <a:lnSpc>
                <a:spcPts val="4499"/>
              </a:lnSpc>
            </a:pPr>
            <a:r>
              <a:rPr lang="en-US" sz="2499" dirty="0">
                <a:solidFill>
                  <a:srgbClr val="333333"/>
                </a:solidFill>
                <a:latin typeface="Poppins Light"/>
              </a:rPr>
              <a:t>Considerations for Full-Scale Implementation:</a:t>
            </a:r>
          </a:p>
          <a:p>
            <a:pPr marL="539749" lvl="1" indent="-269875" algn="just">
              <a:lnSpc>
                <a:spcPts val="4499"/>
              </a:lnSpc>
              <a:buFont typeface="Arial"/>
              <a:buChar char="•"/>
            </a:pPr>
            <a:r>
              <a:rPr lang="en-US" sz="2499" dirty="0">
                <a:solidFill>
                  <a:srgbClr val="333333"/>
                </a:solidFill>
                <a:latin typeface="Poppins Light"/>
              </a:rPr>
              <a:t>A full-scale implementation of IPFS for geospatial data storage may experience variations in accuracy and performance depending on the variables.</a:t>
            </a:r>
          </a:p>
          <a:p>
            <a:pPr marL="539749" lvl="1" indent="-269875" algn="just">
              <a:lnSpc>
                <a:spcPts val="4499"/>
              </a:lnSpc>
              <a:buFont typeface="Arial"/>
              <a:buChar char="•"/>
            </a:pPr>
            <a:r>
              <a:rPr lang="en-US" sz="2499" dirty="0">
                <a:solidFill>
                  <a:srgbClr val="333333"/>
                </a:solidFill>
                <a:latin typeface="Poppins Light"/>
              </a:rPr>
              <a:t>However, these discrepancies are not expected to be significant.</a:t>
            </a:r>
          </a:p>
          <a:p>
            <a:pPr marL="539749" lvl="1" indent="-269875" algn="just">
              <a:lnSpc>
                <a:spcPts val="4499"/>
              </a:lnSpc>
              <a:buFont typeface="Arial"/>
              <a:buChar char="•"/>
            </a:pPr>
            <a:r>
              <a:rPr lang="en-US" sz="2499" dirty="0">
                <a:solidFill>
                  <a:srgbClr val="333333"/>
                </a:solidFill>
                <a:latin typeface="Poppins Light"/>
              </a:rPr>
              <a:t>Therefore, the utilization of IPFS for geospatial data storage is a promising solution for organizations looking to improve their data storage and management processes</a:t>
            </a:r>
            <a:r>
              <a:rPr lang="en-US" sz="2499" dirty="0" smtClean="0">
                <a:solidFill>
                  <a:srgbClr val="333333"/>
                </a:solidFill>
                <a:latin typeface="Poppins Light"/>
              </a:rPr>
              <a:t>.</a:t>
            </a:r>
            <a:endParaRPr lang="en-US" sz="2499" dirty="0">
              <a:solidFill>
                <a:srgbClr val="333333"/>
              </a:solidFill>
              <a:latin typeface="Poppins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4" name="TextBox 4"/>
          <p:cNvSpPr txBox="1"/>
          <p:nvPr/>
        </p:nvSpPr>
        <p:spPr>
          <a:xfrm>
            <a:off x="1393076" y="1028700"/>
            <a:ext cx="5426637"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Discussions</a:t>
            </a:r>
          </a:p>
        </p:txBody>
      </p:sp>
      <p:sp>
        <p:nvSpPr>
          <p:cNvPr id="5" name="TextBox 5"/>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V</a:t>
            </a:r>
          </a:p>
        </p:txBody>
      </p:sp>
      <p:sp>
        <p:nvSpPr>
          <p:cNvPr id="6" name="TextBox 6"/>
          <p:cNvSpPr txBox="1"/>
          <p:nvPr/>
        </p:nvSpPr>
        <p:spPr>
          <a:xfrm>
            <a:off x="5692652" y="3785806"/>
            <a:ext cx="6902696" cy="2724914"/>
          </a:xfrm>
          <a:prstGeom prst="rect">
            <a:avLst/>
          </a:prstGeom>
        </p:spPr>
        <p:txBody>
          <a:bodyPr lIns="0" tIns="0" rIns="0" bIns="0" rtlCol="0" anchor="t">
            <a:spAutoFit/>
          </a:bodyPr>
          <a:lstStyle/>
          <a:p>
            <a:pPr>
              <a:lnSpc>
                <a:spcPts val="21531"/>
              </a:lnSpc>
            </a:pPr>
            <a:r>
              <a:rPr lang="en-US" sz="17942" spc="556">
                <a:solidFill>
                  <a:srgbClr val="333333"/>
                </a:solidFill>
                <a:latin typeface="Poppins Bold"/>
              </a:rPr>
              <a:t>Q &amp; A</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716182" y="9836474"/>
            <a:ext cx="16855636" cy="450526"/>
            <a:chOff x="0" y="0"/>
            <a:chExt cx="5701783" cy="152400"/>
          </a:xfrm>
        </p:grpSpPr>
        <p:sp>
          <p:nvSpPr>
            <p:cNvPr id="3" name="Freeform 3"/>
            <p:cNvSpPr/>
            <p:nvPr/>
          </p:nvSpPr>
          <p:spPr>
            <a:xfrm>
              <a:off x="0" y="0"/>
              <a:ext cx="5701783" cy="152400"/>
            </a:xfrm>
            <a:custGeom>
              <a:avLst/>
              <a:gdLst/>
              <a:ahLst/>
              <a:cxnLst/>
              <a:rect l="l" t="t" r="r" b="b"/>
              <a:pathLst>
                <a:path w="5701783" h="152400">
                  <a:moveTo>
                    <a:pt x="0" y="0"/>
                  </a:moveTo>
                  <a:lnTo>
                    <a:pt x="5701783" y="0"/>
                  </a:lnTo>
                  <a:lnTo>
                    <a:pt x="5701783" y="152400"/>
                  </a:lnTo>
                  <a:lnTo>
                    <a:pt x="0" y="152400"/>
                  </a:lnTo>
                  <a:close/>
                </a:path>
              </a:pathLst>
            </a:custGeom>
            <a:solidFill>
              <a:srgbClr val="00C49A"/>
            </a:solidFill>
          </p:spPr>
        </p:sp>
      </p:grpSp>
      <p:sp>
        <p:nvSpPr>
          <p:cNvPr id="4" name="TextBox 4"/>
          <p:cNvSpPr txBox="1"/>
          <p:nvPr/>
        </p:nvSpPr>
        <p:spPr>
          <a:xfrm>
            <a:off x="1028700" y="3065796"/>
            <a:ext cx="9386462" cy="2447925"/>
          </a:xfrm>
          <a:prstGeom prst="rect">
            <a:avLst/>
          </a:prstGeom>
        </p:spPr>
        <p:txBody>
          <a:bodyPr lIns="0" tIns="0" rIns="0" bIns="0" rtlCol="0" anchor="t">
            <a:spAutoFit/>
          </a:bodyPr>
          <a:lstStyle/>
          <a:p>
            <a:pPr>
              <a:lnSpc>
                <a:spcPts val="9600"/>
              </a:lnSpc>
            </a:pPr>
            <a:r>
              <a:rPr lang="en-US" sz="8000" spc="248">
                <a:solidFill>
                  <a:srgbClr val="333333"/>
                </a:solidFill>
                <a:latin typeface="Poppins Bold"/>
              </a:rPr>
              <a:t>Thank you</a:t>
            </a:r>
          </a:p>
          <a:p>
            <a:pPr>
              <a:lnSpc>
                <a:spcPts val="9600"/>
              </a:lnSpc>
            </a:pPr>
            <a:r>
              <a:rPr lang="en-US" sz="8000" spc="248">
                <a:solidFill>
                  <a:srgbClr val="333333"/>
                </a:solidFill>
                <a:latin typeface="Poppins Bold"/>
              </a:rPr>
              <a:t>for listening!</a:t>
            </a:r>
          </a:p>
        </p:txBody>
      </p:sp>
      <p:sp>
        <p:nvSpPr>
          <p:cNvPr id="5" name="AutoShape 5"/>
          <p:cNvSpPr/>
          <p:nvPr/>
        </p:nvSpPr>
        <p:spPr>
          <a:xfrm>
            <a:off x="716182" y="2176246"/>
            <a:ext cx="16855636" cy="0"/>
          </a:xfrm>
          <a:prstGeom prst="line">
            <a:avLst/>
          </a:prstGeom>
          <a:ln w="19050" cap="rnd">
            <a:solidFill>
              <a:srgbClr val="00C49A"/>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6174322" y="2448793"/>
            <a:ext cx="8481782" cy="581025"/>
          </a:xfrm>
          <a:prstGeom prst="rect">
            <a:avLst/>
          </a:prstGeom>
        </p:spPr>
        <p:txBody>
          <a:bodyPr lIns="0" tIns="0" rIns="0" bIns="0" rtlCol="0" anchor="t">
            <a:spAutoFit/>
          </a:bodyPr>
          <a:lstStyle/>
          <a:p>
            <a:pPr>
              <a:lnSpc>
                <a:spcPts val="4800"/>
              </a:lnSpc>
            </a:pPr>
            <a:r>
              <a:rPr lang="en-US" sz="3000">
                <a:solidFill>
                  <a:srgbClr val="333333"/>
                </a:solidFill>
                <a:latin typeface="Poppins Light"/>
              </a:rPr>
              <a:t>Introduction</a:t>
            </a:r>
          </a:p>
        </p:txBody>
      </p:sp>
      <p:sp>
        <p:nvSpPr>
          <p:cNvPr id="3" name="TextBox 3"/>
          <p:cNvSpPr txBox="1"/>
          <p:nvPr/>
        </p:nvSpPr>
        <p:spPr>
          <a:xfrm>
            <a:off x="6174322" y="3733293"/>
            <a:ext cx="8481782" cy="581025"/>
          </a:xfrm>
          <a:prstGeom prst="rect">
            <a:avLst/>
          </a:prstGeom>
        </p:spPr>
        <p:txBody>
          <a:bodyPr lIns="0" tIns="0" rIns="0" bIns="0" rtlCol="0" anchor="t">
            <a:spAutoFit/>
          </a:bodyPr>
          <a:lstStyle/>
          <a:p>
            <a:pPr>
              <a:lnSpc>
                <a:spcPts val="4800"/>
              </a:lnSpc>
            </a:pPr>
            <a:r>
              <a:rPr lang="en-US" sz="3000">
                <a:solidFill>
                  <a:srgbClr val="333333"/>
                </a:solidFill>
                <a:latin typeface="Poppins Light"/>
              </a:rPr>
              <a:t>Background and Motivation</a:t>
            </a:r>
          </a:p>
        </p:txBody>
      </p:sp>
      <p:sp>
        <p:nvSpPr>
          <p:cNvPr id="4" name="TextBox 4"/>
          <p:cNvSpPr txBox="1"/>
          <p:nvPr/>
        </p:nvSpPr>
        <p:spPr>
          <a:xfrm>
            <a:off x="6174322" y="5017794"/>
            <a:ext cx="8481782" cy="581025"/>
          </a:xfrm>
          <a:prstGeom prst="rect">
            <a:avLst/>
          </a:prstGeom>
        </p:spPr>
        <p:txBody>
          <a:bodyPr lIns="0" tIns="0" rIns="0" bIns="0" rtlCol="0" anchor="t">
            <a:spAutoFit/>
          </a:bodyPr>
          <a:lstStyle/>
          <a:p>
            <a:pPr>
              <a:lnSpc>
                <a:spcPts val="4800"/>
              </a:lnSpc>
            </a:pPr>
            <a:r>
              <a:rPr lang="en-US" sz="3000">
                <a:solidFill>
                  <a:srgbClr val="333333"/>
                </a:solidFill>
                <a:latin typeface="Poppins Light"/>
              </a:rPr>
              <a:t>Is IPFS the right solution?</a:t>
            </a:r>
          </a:p>
        </p:txBody>
      </p:sp>
      <p:sp>
        <p:nvSpPr>
          <p:cNvPr id="5" name="TextBox 5"/>
          <p:cNvSpPr txBox="1"/>
          <p:nvPr/>
        </p:nvSpPr>
        <p:spPr>
          <a:xfrm>
            <a:off x="6174322" y="6302294"/>
            <a:ext cx="8481782" cy="581025"/>
          </a:xfrm>
          <a:prstGeom prst="rect">
            <a:avLst/>
          </a:prstGeom>
        </p:spPr>
        <p:txBody>
          <a:bodyPr lIns="0" tIns="0" rIns="0" bIns="0" rtlCol="0" anchor="t">
            <a:spAutoFit/>
          </a:bodyPr>
          <a:lstStyle/>
          <a:p>
            <a:pPr>
              <a:lnSpc>
                <a:spcPts val="4800"/>
              </a:lnSpc>
            </a:pPr>
            <a:r>
              <a:rPr lang="en-US" sz="3000">
                <a:solidFill>
                  <a:srgbClr val="333333"/>
                </a:solidFill>
                <a:latin typeface="Poppins Light"/>
              </a:rPr>
              <a:t>Methodology</a:t>
            </a:r>
          </a:p>
        </p:txBody>
      </p:sp>
      <p:sp>
        <p:nvSpPr>
          <p:cNvPr id="6" name="TextBox 6"/>
          <p:cNvSpPr txBox="1"/>
          <p:nvPr/>
        </p:nvSpPr>
        <p:spPr>
          <a:xfrm>
            <a:off x="6174322" y="7586794"/>
            <a:ext cx="8481782" cy="581025"/>
          </a:xfrm>
          <a:prstGeom prst="rect">
            <a:avLst/>
          </a:prstGeom>
        </p:spPr>
        <p:txBody>
          <a:bodyPr lIns="0" tIns="0" rIns="0" bIns="0" rtlCol="0" anchor="t">
            <a:spAutoFit/>
          </a:bodyPr>
          <a:lstStyle/>
          <a:p>
            <a:pPr>
              <a:lnSpc>
                <a:spcPts val="4800"/>
              </a:lnSpc>
            </a:pPr>
            <a:r>
              <a:rPr lang="en-US" sz="3000">
                <a:solidFill>
                  <a:srgbClr val="333333"/>
                </a:solidFill>
                <a:latin typeface="Poppins Light"/>
              </a:rPr>
              <a:t>Results, Conclusion &amp; Discussions</a:t>
            </a:r>
          </a:p>
        </p:txBody>
      </p:sp>
      <p:sp>
        <p:nvSpPr>
          <p:cNvPr id="7" name="TextBox 7"/>
          <p:cNvSpPr txBox="1"/>
          <p:nvPr/>
        </p:nvSpPr>
        <p:spPr>
          <a:xfrm>
            <a:off x="4881969" y="2448793"/>
            <a:ext cx="682307"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a:t>
            </a:r>
          </a:p>
        </p:txBody>
      </p:sp>
      <p:sp>
        <p:nvSpPr>
          <p:cNvPr id="8" name="TextBox 8"/>
          <p:cNvSpPr txBox="1"/>
          <p:nvPr/>
        </p:nvSpPr>
        <p:spPr>
          <a:xfrm>
            <a:off x="4881969" y="3733293"/>
            <a:ext cx="682307"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II</a:t>
            </a:r>
          </a:p>
        </p:txBody>
      </p:sp>
      <p:sp>
        <p:nvSpPr>
          <p:cNvPr id="9" name="TextBox 9"/>
          <p:cNvSpPr txBox="1"/>
          <p:nvPr/>
        </p:nvSpPr>
        <p:spPr>
          <a:xfrm>
            <a:off x="4881969" y="5017794"/>
            <a:ext cx="682307"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III</a:t>
            </a:r>
          </a:p>
        </p:txBody>
      </p:sp>
      <p:sp>
        <p:nvSpPr>
          <p:cNvPr id="10" name="TextBox 10"/>
          <p:cNvSpPr txBox="1"/>
          <p:nvPr/>
        </p:nvSpPr>
        <p:spPr>
          <a:xfrm>
            <a:off x="4881969" y="6302294"/>
            <a:ext cx="682307"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IV</a:t>
            </a:r>
          </a:p>
        </p:txBody>
      </p:sp>
      <p:sp>
        <p:nvSpPr>
          <p:cNvPr id="11" name="TextBox 11"/>
          <p:cNvSpPr txBox="1"/>
          <p:nvPr/>
        </p:nvSpPr>
        <p:spPr>
          <a:xfrm>
            <a:off x="4881969" y="7586794"/>
            <a:ext cx="682307"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V</a:t>
            </a:r>
          </a:p>
        </p:txBody>
      </p:sp>
      <p:sp>
        <p:nvSpPr>
          <p:cNvPr id="12" name="TextBox 12"/>
          <p:cNvSpPr txBox="1"/>
          <p:nvPr/>
        </p:nvSpPr>
        <p:spPr>
          <a:xfrm>
            <a:off x="16166354" y="2448793"/>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4</a:t>
            </a:r>
          </a:p>
        </p:txBody>
      </p:sp>
      <p:sp>
        <p:nvSpPr>
          <p:cNvPr id="13" name="TextBox 13"/>
          <p:cNvSpPr txBox="1"/>
          <p:nvPr/>
        </p:nvSpPr>
        <p:spPr>
          <a:xfrm>
            <a:off x="16166354" y="3733293"/>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6</a:t>
            </a:r>
          </a:p>
        </p:txBody>
      </p:sp>
      <p:sp>
        <p:nvSpPr>
          <p:cNvPr id="14" name="TextBox 14"/>
          <p:cNvSpPr txBox="1"/>
          <p:nvPr/>
        </p:nvSpPr>
        <p:spPr>
          <a:xfrm>
            <a:off x="16166354" y="5017794"/>
            <a:ext cx="682307" cy="581025"/>
          </a:xfrm>
          <a:prstGeom prst="rect">
            <a:avLst/>
          </a:prstGeom>
        </p:spPr>
        <p:txBody>
          <a:bodyPr lIns="0" tIns="0" rIns="0" bIns="0" rtlCol="0" anchor="t">
            <a:spAutoFit/>
          </a:bodyPr>
          <a:lstStyle/>
          <a:p>
            <a:pPr algn="r">
              <a:lnSpc>
                <a:spcPts val="4800"/>
              </a:lnSpc>
            </a:pPr>
            <a:r>
              <a:rPr lang="en-US" sz="3000" dirty="0" smtClean="0">
                <a:solidFill>
                  <a:srgbClr val="333333"/>
                </a:solidFill>
                <a:latin typeface="Poppins Medium"/>
              </a:rPr>
              <a:t>11</a:t>
            </a:r>
            <a:endParaRPr lang="en-US" sz="3000" dirty="0">
              <a:solidFill>
                <a:srgbClr val="333333"/>
              </a:solidFill>
              <a:latin typeface="Poppins Medium"/>
            </a:endParaRPr>
          </a:p>
        </p:txBody>
      </p:sp>
      <p:sp>
        <p:nvSpPr>
          <p:cNvPr id="15" name="TextBox 15"/>
          <p:cNvSpPr txBox="1"/>
          <p:nvPr/>
        </p:nvSpPr>
        <p:spPr>
          <a:xfrm>
            <a:off x="16166354" y="6302294"/>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13</a:t>
            </a:r>
          </a:p>
        </p:txBody>
      </p:sp>
      <p:sp>
        <p:nvSpPr>
          <p:cNvPr id="16" name="TextBox 16"/>
          <p:cNvSpPr txBox="1"/>
          <p:nvPr/>
        </p:nvSpPr>
        <p:spPr>
          <a:xfrm>
            <a:off x="16166354" y="7586794"/>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16</a:t>
            </a:r>
          </a:p>
        </p:txBody>
      </p:sp>
      <p:sp>
        <p:nvSpPr>
          <p:cNvPr id="17" name="TextBox 17"/>
          <p:cNvSpPr txBox="1"/>
          <p:nvPr/>
        </p:nvSpPr>
        <p:spPr>
          <a:xfrm>
            <a:off x="15755715" y="1459004"/>
            <a:ext cx="1503585" cy="581025"/>
          </a:xfrm>
          <a:prstGeom prst="rect">
            <a:avLst/>
          </a:prstGeom>
        </p:spPr>
        <p:txBody>
          <a:bodyPr lIns="0" tIns="0" rIns="0" bIns="0" rtlCol="0" anchor="t">
            <a:spAutoFit/>
          </a:bodyPr>
          <a:lstStyle/>
          <a:p>
            <a:pPr algn="ctr">
              <a:lnSpc>
                <a:spcPts val="4800"/>
              </a:lnSpc>
            </a:pPr>
            <a:r>
              <a:rPr lang="en-US" sz="3000">
                <a:solidFill>
                  <a:srgbClr val="333333"/>
                </a:solidFill>
                <a:latin typeface="Poppins Light"/>
              </a:rPr>
              <a:t>Page</a:t>
            </a:r>
          </a:p>
        </p:txBody>
      </p:sp>
      <p:grpSp>
        <p:nvGrpSpPr>
          <p:cNvPr id="18" name="Group 18"/>
          <p:cNvGrpSpPr/>
          <p:nvPr/>
        </p:nvGrpSpPr>
        <p:grpSpPr>
          <a:xfrm>
            <a:off x="0" y="0"/>
            <a:ext cx="3580965" cy="10287000"/>
            <a:chOff x="0" y="0"/>
            <a:chExt cx="1370105" cy="3935885"/>
          </a:xfrm>
        </p:grpSpPr>
        <p:sp>
          <p:nvSpPr>
            <p:cNvPr id="19" name="Freeform 19"/>
            <p:cNvSpPr/>
            <p:nvPr/>
          </p:nvSpPr>
          <p:spPr>
            <a:xfrm>
              <a:off x="0" y="0"/>
              <a:ext cx="1370105" cy="3935885"/>
            </a:xfrm>
            <a:custGeom>
              <a:avLst/>
              <a:gdLst/>
              <a:ahLst/>
              <a:cxnLst/>
              <a:rect l="l" t="t" r="r" b="b"/>
              <a:pathLst>
                <a:path w="1370105" h="3935885">
                  <a:moveTo>
                    <a:pt x="0" y="0"/>
                  </a:moveTo>
                  <a:lnTo>
                    <a:pt x="1370105" y="0"/>
                  </a:lnTo>
                  <a:lnTo>
                    <a:pt x="1370105" y="3935885"/>
                  </a:lnTo>
                  <a:lnTo>
                    <a:pt x="0" y="3935885"/>
                  </a:lnTo>
                  <a:close/>
                </a:path>
              </a:pathLst>
            </a:custGeom>
            <a:solidFill>
              <a:srgbClr val="00C49A"/>
            </a:solidFill>
          </p:spPr>
        </p:sp>
      </p:grpSp>
      <p:sp>
        <p:nvSpPr>
          <p:cNvPr id="20" name="TextBox 20"/>
          <p:cNvSpPr txBox="1"/>
          <p:nvPr/>
        </p:nvSpPr>
        <p:spPr>
          <a:xfrm>
            <a:off x="1028700" y="882016"/>
            <a:ext cx="2552265" cy="72390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Table of</a:t>
            </a:r>
          </a:p>
          <a:p>
            <a:pPr>
              <a:lnSpc>
                <a:spcPts val="2879"/>
              </a:lnSpc>
            </a:pPr>
            <a:r>
              <a:rPr lang="en-US" sz="2400" spc="74">
                <a:solidFill>
                  <a:srgbClr val="333333"/>
                </a:solidFill>
                <a:latin typeface="Poppins Medium"/>
              </a:rPr>
              <a:t>Contents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9357678" y="2444998"/>
            <a:ext cx="8092122" cy="7842002"/>
          </a:xfrm>
          <a:prstGeom prst="rect">
            <a:avLst/>
          </a:prstGeom>
        </p:spPr>
      </p:pic>
      <p:sp>
        <p:nvSpPr>
          <p:cNvPr id="5" name="TextBox 5"/>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Introduction</a:t>
            </a:r>
          </a:p>
        </p:txBody>
      </p:sp>
      <p:sp>
        <p:nvSpPr>
          <p:cNvPr id="6" name="TextBox 6"/>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a:t>
            </a:r>
          </a:p>
        </p:txBody>
      </p:sp>
      <p:sp>
        <p:nvSpPr>
          <p:cNvPr id="7" name="TextBox 7"/>
          <p:cNvSpPr txBox="1"/>
          <p:nvPr/>
        </p:nvSpPr>
        <p:spPr>
          <a:xfrm>
            <a:off x="1393076" y="1838325"/>
            <a:ext cx="7750924" cy="7527702"/>
          </a:xfrm>
          <a:prstGeom prst="rect">
            <a:avLst/>
          </a:prstGeom>
        </p:spPr>
        <p:txBody>
          <a:bodyPr lIns="0" tIns="0" rIns="0" bIns="0" rtlCol="0" anchor="t">
            <a:spAutoFit/>
          </a:bodyPr>
          <a:lstStyle/>
          <a:p>
            <a:pPr marL="539749" lvl="1" indent="-269875" algn="just">
              <a:lnSpc>
                <a:spcPts val="4499"/>
              </a:lnSpc>
              <a:buFont typeface="Arial"/>
              <a:buChar char="•"/>
            </a:pPr>
            <a:r>
              <a:rPr lang="en-US" sz="2499" dirty="0" err="1">
                <a:solidFill>
                  <a:srgbClr val="333333"/>
                </a:solidFill>
                <a:latin typeface="Poppins Light"/>
              </a:rPr>
              <a:t>Blockchain</a:t>
            </a:r>
            <a:r>
              <a:rPr lang="en-US" sz="2499" dirty="0">
                <a:solidFill>
                  <a:srgbClr val="333333"/>
                </a:solidFill>
                <a:latin typeface="Poppins Light"/>
              </a:rPr>
              <a:t> technology has potential applications in several domains, including healthcare, finance, and supply chain management.</a:t>
            </a:r>
          </a:p>
          <a:p>
            <a:pPr marL="539749" lvl="1" indent="-269875" algn="just">
              <a:lnSpc>
                <a:spcPts val="4499"/>
              </a:lnSpc>
              <a:buFont typeface="Arial"/>
              <a:buChar char="•"/>
            </a:pPr>
            <a:r>
              <a:rPr lang="en-US" sz="2499" dirty="0">
                <a:solidFill>
                  <a:srgbClr val="333333"/>
                </a:solidFill>
                <a:latin typeface="Poppins Light"/>
              </a:rPr>
              <a:t>The Indian Space Research </a:t>
            </a:r>
            <a:r>
              <a:rPr lang="en-US" sz="2499" dirty="0" err="1">
                <a:solidFill>
                  <a:srgbClr val="333333"/>
                </a:solidFill>
                <a:latin typeface="Poppins Light"/>
              </a:rPr>
              <a:t>Organisation</a:t>
            </a:r>
            <a:r>
              <a:rPr lang="en-US" sz="2499" dirty="0">
                <a:solidFill>
                  <a:srgbClr val="333333"/>
                </a:solidFill>
                <a:latin typeface="Poppins Light"/>
              </a:rPr>
              <a:t> (ISRO) has identified the need for a more effective method of storing geospatial data, as stated in the Smart India Hackathon (SIH) problem statement.</a:t>
            </a:r>
          </a:p>
          <a:p>
            <a:pPr marL="539749" lvl="1" indent="-269875" algn="just">
              <a:lnSpc>
                <a:spcPts val="4499"/>
              </a:lnSpc>
              <a:buFont typeface="Arial"/>
              <a:buChar char="•"/>
            </a:pPr>
            <a:r>
              <a:rPr lang="en-US" sz="2499" dirty="0" err="1">
                <a:solidFill>
                  <a:srgbClr val="333333"/>
                </a:solidFill>
                <a:latin typeface="Poppins Light"/>
              </a:rPr>
              <a:t>Blockchain</a:t>
            </a:r>
            <a:r>
              <a:rPr lang="en-US" sz="2499" dirty="0">
                <a:solidFill>
                  <a:srgbClr val="333333"/>
                </a:solidFill>
                <a:latin typeface="Poppins Light"/>
              </a:rPr>
              <a:t> technology can provide security and ensure data integrity, making it a suitable solution for storing geospatial data</a:t>
            </a:r>
            <a:r>
              <a:rPr lang="en-US" sz="2499" dirty="0" smtClean="0">
                <a:solidFill>
                  <a:srgbClr val="333333"/>
                </a:solidFill>
                <a:latin typeface="Poppins Light"/>
              </a:rPr>
              <a:t>.</a:t>
            </a:r>
            <a:endParaRPr lang="en-US" sz="2499" dirty="0">
              <a:solidFill>
                <a:srgbClr val="333333"/>
              </a:solidFill>
              <a:latin typeface="Poppins Light"/>
            </a:endParaRPr>
          </a:p>
          <a:p>
            <a:pPr algn="just">
              <a:lnSpc>
                <a:spcPts val="4651"/>
              </a:lnSpc>
            </a:pPr>
            <a:endParaRPr lang="en-US" sz="2499" dirty="0">
              <a:solidFill>
                <a:srgbClr val="333333"/>
              </a:solidFill>
              <a:latin typeface="Poppins Light"/>
            </a:endParaRPr>
          </a:p>
        </p:txBody>
      </p:sp>
      <p:sp>
        <p:nvSpPr>
          <p:cNvPr id="8" name="TextBox 8"/>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4" name="TextBox 4"/>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Introduction</a:t>
            </a:r>
          </a:p>
        </p:txBody>
      </p:sp>
      <p:sp>
        <p:nvSpPr>
          <p:cNvPr id="5" name="TextBox 5"/>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a:t>
            </a:r>
          </a:p>
        </p:txBody>
      </p:sp>
      <p:sp>
        <p:nvSpPr>
          <p:cNvPr id="6" name="TextBox 6"/>
          <p:cNvSpPr txBox="1"/>
          <p:nvPr/>
        </p:nvSpPr>
        <p:spPr>
          <a:xfrm>
            <a:off x="1393076" y="1838325"/>
            <a:ext cx="15525070" cy="3462486"/>
          </a:xfrm>
          <a:prstGeom prst="rect">
            <a:avLst/>
          </a:prstGeom>
        </p:spPr>
        <p:txBody>
          <a:bodyPr lIns="0" tIns="0" rIns="0" bIns="0" rtlCol="0" anchor="t">
            <a:spAutoFit/>
          </a:bodyPr>
          <a:lstStyle/>
          <a:p>
            <a:pPr marL="539749" lvl="1" indent="-269875" algn="just">
              <a:lnSpc>
                <a:spcPts val="4499"/>
              </a:lnSpc>
              <a:buFont typeface="Arial"/>
              <a:buChar char="•"/>
            </a:pPr>
            <a:r>
              <a:rPr lang="en-US" sz="2499" dirty="0">
                <a:solidFill>
                  <a:srgbClr val="333333"/>
                </a:solidFill>
                <a:latin typeface="Poppins Light"/>
              </a:rPr>
              <a:t>IPFS, a distributed file system, can be utilized to store geospatial data in a secure and accessible manner.</a:t>
            </a:r>
          </a:p>
          <a:p>
            <a:pPr marL="539749" lvl="1" indent="-269875" algn="just">
              <a:lnSpc>
                <a:spcPts val="4499"/>
              </a:lnSpc>
              <a:buFont typeface="Arial"/>
              <a:buChar char="•"/>
            </a:pPr>
            <a:r>
              <a:rPr lang="en-US" sz="2499" dirty="0">
                <a:solidFill>
                  <a:srgbClr val="333333"/>
                </a:solidFill>
                <a:latin typeface="Poppins Light"/>
              </a:rPr>
              <a:t>IPFS identifies files by their content, enabling data to be easily accessed from any node on the network, without the need for a central authority.</a:t>
            </a:r>
          </a:p>
          <a:p>
            <a:pPr marL="539749" lvl="1" indent="-269875" algn="just">
              <a:lnSpc>
                <a:spcPts val="4499"/>
              </a:lnSpc>
              <a:buFont typeface="Arial"/>
              <a:buChar char="•"/>
            </a:pPr>
            <a:r>
              <a:rPr lang="en-US" sz="2499" dirty="0">
                <a:solidFill>
                  <a:srgbClr val="333333"/>
                </a:solidFill>
                <a:latin typeface="Poppins Light"/>
              </a:rPr>
              <a:t>IPFS offers a secure and reliable method for storing geospatial data, making it a promising option for ISRO's needs</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7" name="TextBox 7"/>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333333"/>
                </a:solidFill>
                <a:latin typeface="Poppins Medium"/>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0704438" y="5528281"/>
            <a:ext cx="5762486" cy="527005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rot="-380387">
            <a:off x="15112978" y="2618436"/>
            <a:ext cx="3610338" cy="5309320"/>
          </a:xfrm>
          <a:prstGeom prst="rect">
            <a:avLst/>
          </a:prstGeom>
        </p:spPr>
      </p:pic>
      <p:grpSp>
        <p:nvGrpSpPr>
          <p:cNvPr id="4" name="Group 4"/>
          <p:cNvGrpSpPr/>
          <p:nvPr/>
        </p:nvGrpSpPr>
        <p:grpSpPr>
          <a:xfrm>
            <a:off x="0" y="0"/>
            <a:ext cx="18288000" cy="450526"/>
            <a:chOff x="0" y="0"/>
            <a:chExt cx="6186311" cy="152400"/>
          </a:xfrm>
        </p:grpSpPr>
        <p:sp>
          <p:nvSpPr>
            <p:cNvPr id="5" name="Freeform 5"/>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6" name="Picture 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rcRect/>
          <a:stretch>
            <a:fillRect/>
          </a:stretch>
        </p:blipFill>
        <p:spPr>
          <a:xfrm rot="-1072933">
            <a:off x="12350946" y="2188589"/>
            <a:ext cx="1789198" cy="2659618"/>
          </a:xfrm>
          <a:prstGeom prst="rect">
            <a:avLst/>
          </a:prstGeom>
        </p:spPr>
      </p:pic>
      <p:sp>
        <p:nvSpPr>
          <p:cNvPr id="7" name="TextBox 7"/>
          <p:cNvSpPr txBox="1"/>
          <p:nvPr/>
        </p:nvSpPr>
        <p:spPr>
          <a:xfrm>
            <a:off x="1393076" y="2761825"/>
            <a:ext cx="8646538" cy="5722720"/>
          </a:xfrm>
          <a:prstGeom prst="rect">
            <a:avLst/>
          </a:prstGeom>
        </p:spPr>
        <p:txBody>
          <a:bodyPr lIns="0" tIns="0" rIns="0" bIns="0" rtlCol="0" anchor="t">
            <a:spAutoFit/>
          </a:bodyPr>
          <a:lstStyle/>
          <a:p>
            <a:pPr algn="just">
              <a:lnSpc>
                <a:spcPts val="4499"/>
              </a:lnSpc>
            </a:pPr>
            <a:r>
              <a:rPr lang="en-US" sz="2499" dirty="0" err="1">
                <a:solidFill>
                  <a:srgbClr val="333333"/>
                </a:solidFill>
                <a:latin typeface="Poppins Light"/>
              </a:rPr>
              <a:t>Blockchain</a:t>
            </a:r>
            <a:r>
              <a:rPr lang="en-US" sz="2499" dirty="0">
                <a:solidFill>
                  <a:srgbClr val="333333"/>
                </a:solidFill>
                <a:latin typeface="Poppins Light"/>
              </a:rPr>
              <a:t> technology is a secure and decentralized system that uses cryptography to protect a list of records called blocks. This technology was initially introduced in 2008 as a public ledger for Bitcoin transactions. It is a revolutionary system that has gained significant attention due to its security and decentralization features. This technology operates by using cryptographic techniques to secure a list of records known as blocks. The blocks are linked together in a chain-like structure, thus forming a </a:t>
            </a:r>
            <a:r>
              <a:rPr lang="en-US" sz="2499" dirty="0" err="1">
                <a:solidFill>
                  <a:srgbClr val="333333"/>
                </a:solidFill>
                <a:latin typeface="Poppins Light"/>
              </a:rPr>
              <a:t>blockchain</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8" name="TextBox 8"/>
          <p:cNvSpPr txBox="1"/>
          <p:nvPr/>
        </p:nvSpPr>
        <p:spPr>
          <a:xfrm>
            <a:off x="1393076" y="1854311"/>
            <a:ext cx="4002398"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Blockchain</a:t>
            </a:r>
          </a:p>
        </p:txBody>
      </p:sp>
      <p:sp>
        <p:nvSpPr>
          <p:cNvPr id="9" name="TextBox 9"/>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6</a:t>
            </a:r>
          </a:p>
        </p:txBody>
      </p:sp>
      <p:sp>
        <p:nvSpPr>
          <p:cNvPr id="10" name="TextBox 10"/>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Background &amp; Motivation</a:t>
            </a:r>
          </a:p>
        </p:txBody>
      </p:sp>
      <p:sp>
        <p:nvSpPr>
          <p:cNvPr id="11" name="TextBox 11"/>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4" name="TextBox 4"/>
          <p:cNvSpPr txBox="1"/>
          <p:nvPr/>
        </p:nvSpPr>
        <p:spPr>
          <a:xfrm>
            <a:off x="1393076" y="2761825"/>
            <a:ext cx="15525070" cy="6347892"/>
          </a:xfrm>
          <a:prstGeom prst="rect">
            <a:avLst/>
          </a:prstGeom>
        </p:spPr>
        <p:txBody>
          <a:bodyPr lIns="0" tIns="0" rIns="0" bIns="0" rtlCol="0" anchor="t">
            <a:spAutoFit/>
          </a:bodyPr>
          <a:lstStyle/>
          <a:p>
            <a:pPr algn="just">
              <a:lnSpc>
                <a:spcPts val="4499"/>
              </a:lnSpc>
            </a:pPr>
            <a:r>
              <a:rPr lang="en-US" sz="2499" dirty="0">
                <a:solidFill>
                  <a:srgbClr val="333333"/>
                </a:solidFill>
                <a:latin typeface="Poppins Light"/>
              </a:rPr>
              <a:t>Here are some key features of </a:t>
            </a:r>
            <a:r>
              <a:rPr lang="en-US" sz="2499" dirty="0" err="1">
                <a:solidFill>
                  <a:srgbClr val="333333"/>
                </a:solidFill>
                <a:latin typeface="Poppins Light"/>
              </a:rPr>
              <a:t>Blockchain</a:t>
            </a:r>
            <a:r>
              <a:rPr lang="en-US" sz="2499" dirty="0">
                <a:solidFill>
                  <a:srgbClr val="333333"/>
                </a:solidFill>
                <a:latin typeface="Poppins Light"/>
              </a:rPr>
              <a:t> technology:</a:t>
            </a:r>
          </a:p>
          <a:p>
            <a:pPr marL="539749" lvl="1" indent="-269875" algn="just">
              <a:lnSpc>
                <a:spcPts val="4499"/>
              </a:lnSpc>
              <a:buFont typeface="Arial"/>
              <a:buChar char="•"/>
            </a:pPr>
            <a:r>
              <a:rPr lang="en-US" sz="2499" dirty="0">
                <a:solidFill>
                  <a:srgbClr val="333333"/>
                </a:solidFill>
                <a:latin typeface="Poppins Light"/>
              </a:rPr>
              <a:t>Peer-to-peer network: </a:t>
            </a:r>
            <a:r>
              <a:rPr lang="en-US" sz="2499" dirty="0" err="1">
                <a:solidFill>
                  <a:srgbClr val="333333"/>
                </a:solidFill>
                <a:latin typeface="Poppins Light"/>
              </a:rPr>
              <a:t>Blockchain</a:t>
            </a:r>
            <a:r>
              <a:rPr lang="en-US" sz="2499" dirty="0">
                <a:solidFill>
                  <a:srgbClr val="333333"/>
                </a:solidFill>
                <a:latin typeface="Poppins Light"/>
              </a:rPr>
              <a:t> management occurs through a peer-to-peer network of computers that communicate with each other to maintain a shared database.</a:t>
            </a:r>
          </a:p>
          <a:p>
            <a:pPr marL="539749" lvl="1" indent="-269875" algn="just">
              <a:lnSpc>
                <a:spcPts val="4499"/>
              </a:lnSpc>
              <a:buFont typeface="Arial"/>
              <a:buChar char="•"/>
            </a:pPr>
            <a:r>
              <a:rPr lang="en-US" sz="2499" dirty="0">
                <a:solidFill>
                  <a:srgbClr val="333333"/>
                </a:solidFill>
                <a:latin typeface="Poppins Light"/>
              </a:rPr>
              <a:t>Consensus Algorithm: The peer-to-peer network uses a consensus algorithm to validate new transaction blocks before adding them to the </a:t>
            </a:r>
            <a:r>
              <a:rPr lang="en-US" sz="2499" dirty="0" err="1">
                <a:solidFill>
                  <a:srgbClr val="333333"/>
                </a:solidFill>
                <a:latin typeface="Poppins Light"/>
              </a:rPr>
              <a:t>blockchain</a:t>
            </a:r>
            <a:r>
              <a:rPr lang="en-US" sz="2499" dirty="0">
                <a:solidFill>
                  <a:srgbClr val="333333"/>
                </a:solidFill>
                <a:latin typeface="Poppins Light"/>
              </a:rPr>
              <a:t>.</a:t>
            </a:r>
          </a:p>
          <a:p>
            <a:pPr marL="539749" lvl="1" indent="-269875" algn="just">
              <a:lnSpc>
                <a:spcPts val="4499"/>
              </a:lnSpc>
              <a:buFont typeface="Arial"/>
              <a:buChar char="•"/>
            </a:pPr>
            <a:r>
              <a:rPr lang="en-US" sz="2499" dirty="0">
                <a:solidFill>
                  <a:srgbClr val="333333"/>
                </a:solidFill>
                <a:latin typeface="Poppins Light"/>
              </a:rPr>
              <a:t>Security: </a:t>
            </a:r>
            <a:r>
              <a:rPr lang="en-US" sz="2499" dirty="0" err="1">
                <a:solidFill>
                  <a:srgbClr val="333333"/>
                </a:solidFill>
                <a:latin typeface="Poppins Light"/>
              </a:rPr>
              <a:t>Blockchain</a:t>
            </a:r>
            <a:r>
              <a:rPr lang="en-US" sz="2499" dirty="0">
                <a:solidFill>
                  <a:srgbClr val="333333"/>
                </a:solidFill>
                <a:latin typeface="Poppins Light"/>
              </a:rPr>
              <a:t> records are designed with security as a primary consideration and have a resilient fault tolerance mechanism.</a:t>
            </a:r>
          </a:p>
          <a:p>
            <a:pPr marL="539749" lvl="1" indent="-269875" algn="just">
              <a:lnSpc>
                <a:spcPts val="4499"/>
              </a:lnSpc>
              <a:buFont typeface="Arial"/>
              <a:buChar char="•"/>
            </a:pPr>
            <a:r>
              <a:rPr lang="en-US" sz="2499" dirty="0">
                <a:solidFill>
                  <a:srgbClr val="333333"/>
                </a:solidFill>
                <a:latin typeface="Poppins Light"/>
              </a:rPr>
              <a:t>Genesis Block: The first block in a </a:t>
            </a:r>
            <a:r>
              <a:rPr lang="en-US" sz="2499" dirty="0" err="1">
                <a:solidFill>
                  <a:srgbClr val="333333"/>
                </a:solidFill>
                <a:latin typeface="Poppins Light"/>
              </a:rPr>
              <a:t>blockchain</a:t>
            </a:r>
            <a:r>
              <a:rPr lang="en-US" sz="2499" dirty="0">
                <a:solidFill>
                  <a:srgbClr val="333333"/>
                </a:solidFill>
                <a:latin typeface="Poppins Light"/>
              </a:rPr>
              <a:t> is the "Genesis Block" and does not have any prior hash.</a:t>
            </a:r>
          </a:p>
          <a:p>
            <a:pPr marL="539749" lvl="1" indent="-269875" algn="just">
              <a:lnSpc>
                <a:spcPts val="4499"/>
              </a:lnSpc>
              <a:buFont typeface="Arial"/>
              <a:buChar char="•"/>
            </a:pPr>
            <a:r>
              <a:rPr lang="en-US" sz="2499" dirty="0">
                <a:solidFill>
                  <a:srgbClr val="333333"/>
                </a:solidFill>
                <a:latin typeface="Poppins Light"/>
              </a:rPr>
              <a:t>Cryptographic Linking: Subsequent blocks contain a previous hash and are cryptographically linked to the previous block in the chain</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5" name="TextBox 5"/>
          <p:cNvSpPr txBox="1"/>
          <p:nvPr/>
        </p:nvSpPr>
        <p:spPr>
          <a:xfrm>
            <a:off x="1393076" y="1854311"/>
            <a:ext cx="4002398"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Blockchain</a:t>
            </a:r>
          </a:p>
        </p:txBody>
      </p:sp>
      <p:sp>
        <p:nvSpPr>
          <p:cNvPr id="6" name="TextBox 6"/>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7</a:t>
            </a:r>
          </a:p>
        </p:txBody>
      </p:sp>
      <p:sp>
        <p:nvSpPr>
          <p:cNvPr id="7" name="TextBox 7"/>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Background &amp; Motivation</a:t>
            </a:r>
          </a:p>
        </p:txBody>
      </p:sp>
      <p:sp>
        <p:nvSpPr>
          <p:cNvPr id="8" name="TextBox 8"/>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xmlns="" r:embed="rId3"/>
              </a:ext>
            </a:extLst>
          </a:blip>
          <a:srcRect/>
          <a:stretch>
            <a:fillRect/>
          </a:stretch>
        </p:blipFill>
        <p:spPr>
          <a:xfrm>
            <a:off x="10704438" y="5528281"/>
            <a:ext cx="5762486" cy="527005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xmlns="" r:embed="rId5"/>
              </a:ext>
            </a:extLst>
          </a:blip>
          <a:srcRect/>
          <a:stretch>
            <a:fillRect/>
          </a:stretch>
        </p:blipFill>
        <p:spPr>
          <a:xfrm rot="-380387">
            <a:off x="15112978" y="2618436"/>
            <a:ext cx="3610338" cy="5309320"/>
          </a:xfrm>
          <a:prstGeom prst="rect">
            <a:avLst/>
          </a:prstGeom>
        </p:spPr>
      </p:pic>
      <p:grpSp>
        <p:nvGrpSpPr>
          <p:cNvPr id="4" name="Group 4"/>
          <p:cNvGrpSpPr/>
          <p:nvPr/>
        </p:nvGrpSpPr>
        <p:grpSpPr>
          <a:xfrm>
            <a:off x="0" y="0"/>
            <a:ext cx="18288000" cy="450526"/>
            <a:chOff x="0" y="0"/>
            <a:chExt cx="6186311" cy="152400"/>
          </a:xfrm>
        </p:grpSpPr>
        <p:sp>
          <p:nvSpPr>
            <p:cNvPr id="5" name="Freeform 5"/>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pic>
        <p:nvPicPr>
          <p:cNvPr id="6" name="Picture 6"/>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rcRect/>
          <a:stretch>
            <a:fillRect/>
          </a:stretch>
        </p:blipFill>
        <p:spPr>
          <a:xfrm rot="-1072933">
            <a:off x="12350946" y="2188589"/>
            <a:ext cx="1789198" cy="2659618"/>
          </a:xfrm>
          <a:prstGeom prst="rect">
            <a:avLst/>
          </a:prstGeom>
        </p:spPr>
      </p:pic>
      <p:sp>
        <p:nvSpPr>
          <p:cNvPr id="7" name="TextBox 7"/>
          <p:cNvSpPr txBox="1"/>
          <p:nvPr/>
        </p:nvSpPr>
        <p:spPr>
          <a:xfrm>
            <a:off x="1393076" y="2591753"/>
            <a:ext cx="8646538" cy="4568558"/>
          </a:xfrm>
          <a:prstGeom prst="rect">
            <a:avLst/>
          </a:prstGeom>
        </p:spPr>
        <p:txBody>
          <a:bodyPr lIns="0" tIns="0" rIns="0" bIns="0" rtlCol="0" anchor="t">
            <a:spAutoFit/>
          </a:bodyPr>
          <a:lstStyle/>
          <a:p>
            <a:pPr algn="just">
              <a:lnSpc>
                <a:spcPts val="4499"/>
              </a:lnSpc>
            </a:pPr>
            <a:r>
              <a:rPr lang="en-US" sz="2499" dirty="0" err="1">
                <a:solidFill>
                  <a:srgbClr val="333333"/>
                </a:solidFill>
                <a:latin typeface="Poppins Light"/>
              </a:rPr>
              <a:t>IThe</a:t>
            </a:r>
            <a:r>
              <a:rPr lang="en-US" sz="2499" dirty="0">
                <a:solidFill>
                  <a:srgbClr val="333333"/>
                </a:solidFill>
                <a:latin typeface="Poppins Light"/>
              </a:rPr>
              <a:t> </a:t>
            </a:r>
            <a:r>
              <a:rPr lang="en-US" sz="2499" dirty="0" err="1">
                <a:solidFill>
                  <a:srgbClr val="333333"/>
                </a:solidFill>
                <a:latin typeface="Poppins Light"/>
              </a:rPr>
              <a:t>InterPlanetary</a:t>
            </a:r>
            <a:r>
              <a:rPr lang="en-US" sz="2499" dirty="0">
                <a:solidFill>
                  <a:srgbClr val="333333"/>
                </a:solidFill>
                <a:latin typeface="Poppins Light"/>
              </a:rPr>
              <a:t> File System (IPFS) is an innovative distributed file system and hypermedia protocol that represents a significant departure from traditional centralized approaches to data storage and retrieval. At the core of IPFS is a novel mechanism for uniquely identifying files, known as content-addressing, which allows for seamless and secure sharing of files across the network without reliance on a central authority</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8" name="TextBox 8"/>
          <p:cNvSpPr txBox="1"/>
          <p:nvPr/>
        </p:nvSpPr>
        <p:spPr>
          <a:xfrm>
            <a:off x="1393076" y="1854311"/>
            <a:ext cx="5098066"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InterPlanatary File System</a:t>
            </a:r>
          </a:p>
        </p:txBody>
      </p:sp>
      <p:sp>
        <p:nvSpPr>
          <p:cNvPr id="9" name="TextBox 9"/>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8</a:t>
            </a:r>
          </a:p>
        </p:txBody>
      </p:sp>
      <p:sp>
        <p:nvSpPr>
          <p:cNvPr id="10" name="TextBox 10"/>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Background </a:t>
            </a:r>
          </a:p>
        </p:txBody>
      </p:sp>
      <p:sp>
        <p:nvSpPr>
          <p:cNvPr id="11" name="TextBox 11"/>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50526"/>
            <a:chOff x="0" y="0"/>
            <a:chExt cx="6186311" cy="152400"/>
          </a:xfrm>
        </p:grpSpPr>
        <p:sp>
          <p:nvSpPr>
            <p:cNvPr id="3" name="Freeform 3"/>
            <p:cNvSpPr/>
            <p:nvPr/>
          </p:nvSpPr>
          <p:spPr>
            <a:xfrm>
              <a:off x="0" y="0"/>
              <a:ext cx="6186311" cy="152400"/>
            </a:xfrm>
            <a:custGeom>
              <a:avLst/>
              <a:gdLst/>
              <a:ahLst/>
              <a:cxnLst/>
              <a:rect l="l" t="t" r="r" b="b"/>
              <a:pathLst>
                <a:path w="6186311" h="152400">
                  <a:moveTo>
                    <a:pt x="0" y="0"/>
                  </a:moveTo>
                  <a:lnTo>
                    <a:pt x="6186311" y="0"/>
                  </a:lnTo>
                  <a:lnTo>
                    <a:pt x="6186311" y="152400"/>
                  </a:lnTo>
                  <a:lnTo>
                    <a:pt x="0" y="152400"/>
                  </a:lnTo>
                  <a:close/>
                </a:path>
              </a:pathLst>
            </a:custGeom>
            <a:solidFill>
              <a:srgbClr val="00C49A"/>
            </a:solidFill>
          </p:spPr>
        </p:sp>
      </p:grpSp>
      <p:sp>
        <p:nvSpPr>
          <p:cNvPr id="4" name="TextBox 4"/>
          <p:cNvSpPr txBox="1"/>
          <p:nvPr/>
        </p:nvSpPr>
        <p:spPr>
          <a:xfrm>
            <a:off x="1393076" y="2591753"/>
            <a:ext cx="15525070" cy="6924973"/>
          </a:xfrm>
          <a:prstGeom prst="rect">
            <a:avLst/>
          </a:prstGeom>
        </p:spPr>
        <p:txBody>
          <a:bodyPr lIns="0" tIns="0" rIns="0" bIns="0" rtlCol="0" anchor="t">
            <a:spAutoFit/>
          </a:bodyPr>
          <a:lstStyle/>
          <a:p>
            <a:pPr algn="just">
              <a:lnSpc>
                <a:spcPts val="4499"/>
              </a:lnSpc>
            </a:pPr>
            <a:r>
              <a:rPr lang="en-US" sz="2499" dirty="0">
                <a:solidFill>
                  <a:srgbClr val="333333"/>
                </a:solidFill>
                <a:latin typeface="Poppins Light"/>
              </a:rPr>
              <a:t>This system has the following features:</a:t>
            </a:r>
          </a:p>
          <a:p>
            <a:pPr marL="539749" lvl="1" indent="-269875" algn="just">
              <a:lnSpc>
                <a:spcPts val="4499"/>
              </a:lnSpc>
              <a:buFont typeface="Arial"/>
              <a:buChar char="•"/>
            </a:pPr>
            <a:r>
              <a:rPr lang="en-US" sz="2499" dirty="0">
                <a:solidFill>
                  <a:srgbClr val="333333"/>
                </a:solidFill>
                <a:latin typeface="Poppins Light"/>
              </a:rPr>
              <a:t>Unique Content Identifier (CID): Each uploaded file receives a unique Content Identifier (CID) derived from its content's hash. CID allows for fast and secure retrieval of files, and minimizes data redundancy.</a:t>
            </a:r>
          </a:p>
          <a:p>
            <a:pPr marL="539749" lvl="1" indent="-269875" algn="just">
              <a:lnSpc>
                <a:spcPts val="4499"/>
              </a:lnSpc>
              <a:buFont typeface="Arial"/>
              <a:buChar char="•"/>
            </a:pPr>
            <a:r>
              <a:rPr lang="en-US" sz="2499" dirty="0">
                <a:solidFill>
                  <a:srgbClr val="333333"/>
                </a:solidFill>
                <a:latin typeface="Poppins Light"/>
              </a:rPr>
              <a:t>Decentralized Hash Table (DHT): IPFS operates as a decentralized hash table (DHT) that associates CIDs with users possessing the corresponding content. This enables content to be distributed across the network and eliminates the need for a central server.</a:t>
            </a:r>
          </a:p>
          <a:p>
            <a:pPr marL="539749" lvl="1" indent="-269875" algn="just">
              <a:lnSpc>
                <a:spcPts val="4499"/>
              </a:lnSpc>
              <a:buFont typeface="Arial"/>
              <a:buChar char="•"/>
            </a:pPr>
            <a:r>
              <a:rPr lang="en-US" sz="2499" dirty="0">
                <a:solidFill>
                  <a:srgbClr val="333333"/>
                </a:solidFill>
                <a:latin typeface="Poppins Light"/>
              </a:rPr>
              <a:t>Support for Multiple Files and Directories: CID supports uploading of multiple files and creation of directories, making it easy to organize and manage large collections of data.</a:t>
            </a:r>
          </a:p>
          <a:p>
            <a:pPr marL="539749" lvl="1" indent="-269875" algn="just">
              <a:lnSpc>
                <a:spcPts val="4499"/>
              </a:lnSpc>
              <a:buFont typeface="Arial"/>
              <a:buChar char="•"/>
            </a:pPr>
            <a:r>
              <a:rPr lang="en-US" sz="2499" dirty="0">
                <a:solidFill>
                  <a:srgbClr val="333333"/>
                </a:solidFill>
                <a:latin typeface="Poppins Light"/>
              </a:rPr>
              <a:t>Speed and Reliability Benefits: IPFS offers speed and reliability benefits, with multiple users able to upload the same data, and downloads distributed among them. This ensures that content is always available, even if some nodes on the network are offline</a:t>
            </a:r>
            <a:r>
              <a:rPr lang="en-US" sz="2499" dirty="0" smtClean="0">
                <a:solidFill>
                  <a:srgbClr val="333333"/>
                </a:solidFill>
                <a:latin typeface="Poppins Light"/>
              </a:rPr>
              <a:t>.</a:t>
            </a:r>
            <a:endParaRPr lang="en-US" sz="2499" dirty="0">
              <a:solidFill>
                <a:srgbClr val="333333"/>
              </a:solidFill>
              <a:latin typeface="Poppins Light"/>
            </a:endParaRPr>
          </a:p>
        </p:txBody>
      </p:sp>
      <p:sp>
        <p:nvSpPr>
          <p:cNvPr id="5" name="TextBox 5"/>
          <p:cNvSpPr txBox="1"/>
          <p:nvPr/>
        </p:nvSpPr>
        <p:spPr>
          <a:xfrm>
            <a:off x="1393076" y="1854311"/>
            <a:ext cx="5098066" cy="581025"/>
          </a:xfrm>
          <a:prstGeom prst="rect">
            <a:avLst/>
          </a:prstGeom>
        </p:spPr>
        <p:txBody>
          <a:bodyPr lIns="0" tIns="0" rIns="0" bIns="0" rtlCol="0" anchor="t">
            <a:spAutoFit/>
          </a:bodyPr>
          <a:lstStyle/>
          <a:p>
            <a:pPr>
              <a:lnSpc>
                <a:spcPts val="4800"/>
              </a:lnSpc>
            </a:pPr>
            <a:r>
              <a:rPr lang="en-US" sz="3000">
                <a:solidFill>
                  <a:srgbClr val="333333"/>
                </a:solidFill>
                <a:latin typeface="Poppins Medium"/>
              </a:rPr>
              <a:t>InterPlanatary File System</a:t>
            </a:r>
          </a:p>
        </p:txBody>
      </p:sp>
      <p:sp>
        <p:nvSpPr>
          <p:cNvPr id="6" name="TextBox 6"/>
          <p:cNvSpPr txBox="1"/>
          <p:nvPr/>
        </p:nvSpPr>
        <p:spPr>
          <a:xfrm>
            <a:off x="16918147" y="9134475"/>
            <a:ext cx="682307" cy="581025"/>
          </a:xfrm>
          <a:prstGeom prst="rect">
            <a:avLst/>
          </a:prstGeom>
        </p:spPr>
        <p:txBody>
          <a:bodyPr lIns="0" tIns="0" rIns="0" bIns="0" rtlCol="0" anchor="t">
            <a:spAutoFit/>
          </a:bodyPr>
          <a:lstStyle/>
          <a:p>
            <a:pPr algn="r">
              <a:lnSpc>
                <a:spcPts val="4800"/>
              </a:lnSpc>
            </a:pPr>
            <a:r>
              <a:rPr lang="en-US" sz="3000">
                <a:solidFill>
                  <a:srgbClr val="2D4263"/>
                </a:solidFill>
                <a:latin typeface="Poppins Medium"/>
              </a:rPr>
              <a:t>9</a:t>
            </a:r>
          </a:p>
        </p:txBody>
      </p:sp>
      <p:sp>
        <p:nvSpPr>
          <p:cNvPr id="7" name="TextBox 7"/>
          <p:cNvSpPr txBox="1"/>
          <p:nvPr/>
        </p:nvSpPr>
        <p:spPr>
          <a:xfrm>
            <a:off x="1393076" y="1028700"/>
            <a:ext cx="10592755" cy="361950"/>
          </a:xfrm>
          <a:prstGeom prst="rect">
            <a:avLst/>
          </a:prstGeom>
        </p:spPr>
        <p:txBody>
          <a:bodyPr lIns="0" tIns="0" rIns="0" bIns="0" rtlCol="0" anchor="t">
            <a:spAutoFit/>
          </a:bodyPr>
          <a:lstStyle/>
          <a:p>
            <a:pPr>
              <a:lnSpc>
                <a:spcPts val="2879"/>
              </a:lnSpc>
            </a:pPr>
            <a:r>
              <a:rPr lang="en-US" sz="2400" spc="74">
                <a:solidFill>
                  <a:srgbClr val="333333"/>
                </a:solidFill>
                <a:latin typeface="Poppins Medium"/>
              </a:rPr>
              <a:t>Background </a:t>
            </a:r>
          </a:p>
        </p:txBody>
      </p:sp>
      <p:sp>
        <p:nvSpPr>
          <p:cNvPr id="8" name="TextBox 8"/>
          <p:cNvSpPr txBox="1"/>
          <p:nvPr/>
        </p:nvSpPr>
        <p:spPr>
          <a:xfrm>
            <a:off x="423885" y="1028700"/>
            <a:ext cx="538253" cy="361950"/>
          </a:xfrm>
          <a:prstGeom prst="rect">
            <a:avLst/>
          </a:prstGeom>
        </p:spPr>
        <p:txBody>
          <a:bodyPr lIns="0" tIns="0" rIns="0" bIns="0" rtlCol="0" anchor="t">
            <a:spAutoFit/>
          </a:bodyPr>
          <a:lstStyle/>
          <a:p>
            <a:pPr algn="ctr">
              <a:lnSpc>
                <a:spcPts val="2879"/>
              </a:lnSpc>
            </a:pPr>
            <a:r>
              <a:rPr lang="en-US" sz="2400" spc="74">
                <a:solidFill>
                  <a:srgbClr val="333333"/>
                </a:solidFill>
                <a:latin typeface="Poppins Medium"/>
              </a:rPr>
              <a:t>II</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1976</Words>
  <Application>Microsoft Office PowerPoint</Application>
  <PresentationFormat>Custom</PresentationFormat>
  <Paragraphs>166</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Poppins Bold</vt:lpstr>
      <vt:lpstr>Calibri</vt:lpstr>
      <vt:lpstr>Poppins Light Bold</vt:lpstr>
      <vt:lpstr>Poppins Light</vt:lpstr>
      <vt:lpstr>Arial</vt:lpstr>
      <vt:lpstr>Poppins Medium Bold</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Wednesday, 17th May</dc:title>
  <cp:lastModifiedBy>Ayush Tah</cp:lastModifiedBy>
  <cp:revision>9</cp:revision>
  <dcterms:created xsi:type="dcterms:W3CDTF">2006-08-16T00:00:00Z</dcterms:created>
  <dcterms:modified xsi:type="dcterms:W3CDTF">2023-05-23T13:45:08Z</dcterms:modified>
  <dc:identifier>DAFirum36A0</dc:identifier>
</cp:coreProperties>
</file>

<file path=docProps/thumbnail.jpeg>
</file>